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notesSlides/notesSlide1.xml" ContentType="application/vnd.openxmlformats-officedocument.presentationml.notesSlide+xml"/>
  <Override PartName="/ppt/charts/chart8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4"/>
  </p:notesMasterIdLst>
  <p:sldIdLst>
    <p:sldId id="256" r:id="rId2"/>
    <p:sldId id="277" r:id="rId3"/>
    <p:sldId id="258" r:id="rId4"/>
    <p:sldId id="266" r:id="rId5"/>
    <p:sldId id="270" r:id="rId6"/>
    <p:sldId id="267" r:id="rId7"/>
    <p:sldId id="261" r:id="rId8"/>
    <p:sldId id="268" r:id="rId9"/>
    <p:sldId id="272" r:id="rId10"/>
    <p:sldId id="269" r:id="rId11"/>
    <p:sldId id="259" r:id="rId12"/>
    <p:sldId id="264" r:id="rId13"/>
    <p:sldId id="274" r:id="rId14"/>
    <p:sldId id="265" r:id="rId15"/>
    <p:sldId id="260" r:id="rId16"/>
    <p:sldId id="262" r:id="rId17"/>
    <p:sldId id="275" r:id="rId18"/>
    <p:sldId id="263" r:id="rId19"/>
    <p:sldId id="273" r:id="rId20"/>
    <p:sldId id="271" r:id="rId21"/>
    <p:sldId id="278" r:id="rId22"/>
    <p:sldId id="283" r:id="rId23"/>
    <p:sldId id="281" r:id="rId24"/>
    <p:sldId id="282" r:id="rId25"/>
    <p:sldId id="280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276" r:id="rId4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3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5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5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6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7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8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9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0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1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2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3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Quarti%20dati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4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5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6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0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1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2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3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4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6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7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8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9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0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Valdid13-14.xlsx" TargetMode="Externa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asoramel:Documents:personal:NucleoUD:2014:giornata-trasparenza:Quarti%20dat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400">
                <a:latin typeface="Calibri"/>
                <a:cs typeface="Calibri"/>
              </a:defRPr>
            </a:pPr>
            <a:r>
              <a:rPr lang="it-IT" sz="2400">
                <a:latin typeface="Calibri"/>
                <a:cs typeface="Calibri"/>
              </a:rPr>
              <a:t>Lauree</a:t>
            </a:r>
          </a:p>
        </c:rich>
      </c:tx>
      <c:layout>
        <c:manualLayout>
          <c:xMode val="edge"/>
          <c:yMode val="edge"/>
          <c:x val="0.49879027504358697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0673577362625197"/>
          <c:h val="0.7894260771751360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085314638086699"/>
                  <c:y val="3.106079131412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724209368910999"/>
                  <c:y val="-0.31906881205066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36.1</c:v>
                </c:pt>
                <c:pt idx="1">
                  <c:v>43.3</c:v>
                </c:pt>
                <c:pt idx="2" formatCode="General">
                  <c:v>15.3</c:v>
                </c:pt>
                <c:pt idx="3" formatCode="General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8406183776865803"/>
          <c:y val="1.5624739208783199E-2"/>
        </c:manualLayout>
      </c:layout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5750328083989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3685050616607"/>
                  <c:y val="6.603737206482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29.5</c:v>
                </c:pt>
                <c:pt idx="1">
                  <c:v>51.5</c:v>
                </c:pt>
                <c:pt idx="2">
                  <c:v>14.3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D1. frequentanti</a:t>
            </a:r>
          </a:p>
        </c:rich>
      </c:tx>
      <c:layout>
        <c:manualLayout>
          <c:xMode val="edge"/>
          <c:yMode val="edge"/>
          <c:x val="0.39107524059492599"/>
          <c:y val="5.555555555555549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D1.frequentanti</c:v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38,7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224803149606299"/>
                  <c:y val="-0.21573053368329001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43,3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13,5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4,5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Ateneo!$B$3:$B$6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Ateneo!$D$3:$D$6</c:f>
              <c:numCache>
                <c:formatCode>####.0%</c:formatCode>
                <c:ptCount val="4"/>
                <c:pt idx="0">
                  <c:v>0.38684856144524599</c:v>
                </c:pt>
                <c:pt idx="1">
                  <c:v>0.43305330458702002</c:v>
                </c:pt>
                <c:pt idx="2">
                  <c:v>0.13487844769905599</c:v>
                </c:pt>
                <c:pt idx="3">
                  <c:v>4.5219686268678901E-2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121019247593995"/>
          <c:y val="0.61728820355788905"/>
          <c:w val="0.318789807524059"/>
          <c:h val="0.3807932341790610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D1. non frequentanti</a:t>
            </a:r>
          </a:p>
        </c:rich>
      </c:tx>
      <c:layout>
        <c:manualLayout>
          <c:xMode val="edge"/>
          <c:yMode val="edge"/>
          <c:x val="0.2687338145231850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D1. non frequentanti</c:v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z="2000" smtClean="0"/>
                      <a:t>28,4</a:t>
                    </a:r>
                    <a:endParaRPr lang="it-IT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60498687664002E-2"/>
                  <c:y val="-0.26383967629046401"/>
                </c:manualLayout>
              </c:layout>
              <c:tx>
                <c:rich>
                  <a:bodyPr/>
                  <a:lstStyle/>
                  <a:p>
                    <a:r>
                      <a:rPr lang="it-IT" sz="2000" dirty="0" smtClean="0"/>
                      <a:t>47,8</a:t>
                    </a:r>
                    <a:endParaRPr lang="it-IT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z="2000" smtClean="0"/>
                      <a:t>17,5</a:t>
                    </a:r>
                    <a:endParaRPr lang="it-IT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z="2000" smtClean="0"/>
                      <a:t>6,3</a:t>
                    </a:r>
                    <a:endParaRPr lang="it-IT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Ateneo!$B$3:$B$6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Ateneo!$G$3:$G$6</c:f>
              <c:numCache>
                <c:formatCode>####.0%</c:formatCode>
                <c:ptCount val="4"/>
                <c:pt idx="0">
                  <c:v>0.28358208955223901</c:v>
                </c:pt>
                <c:pt idx="1">
                  <c:v>0.47825389183116701</c:v>
                </c:pt>
                <c:pt idx="2">
                  <c:v>0.174931792649655</c:v>
                </c:pt>
                <c:pt idx="3">
                  <c:v>6.3232225966939504E-2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950962379702495"/>
          <c:y val="0.49829432779235899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Lauree</a:t>
            </a:r>
          </a:p>
        </c:rich>
      </c:tx>
      <c:layout>
        <c:manualLayout>
          <c:xMode val="edge"/>
          <c:yMode val="edge"/>
          <c:x val="0.4273146909136900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0673577362625197"/>
          <c:h val="0.78942607717513602"/>
        </c:manualLayout>
      </c:layout>
      <c:pie3DChart>
        <c:varyColors val="1"/>
        <c:ser>
          <c:idx val="0"/>
          <c:order val="0"/>
          <c:tx>
            <c:strRef>
              <c:f>Foglio1!$A$2</c:f>
              <c:strCache>
                <c:ptCount val="1"/>
                <c:pt idx="0">
                  <c:v>decisamente sì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6427395471648"/>
                  <c:y val="-1.0617205458013401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41,3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12,2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4,8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41.35</c:v>
                </c:pt>
                <c:pt idx="1">
                  <c:v>41.7</c:v>
                </c:pt>
                <c:pt idx="2" formatCode="General">
                  <c:v>12.18</c:v>
                </c:pt>
                <c:pt idx="3" formatCode="General">
                  <c:v>4.76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più sì che no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Foglio1!$B$3</c:f>
              <c:numCache>
                <c:formatCode>0.0</c:formatCode>
                <c:ptCount val="1"/>
                <c:pt idx="0">
                  <c:v>41.7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più no che sì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Foglio1!$B$4</c:f>
              <c:numCache>
                <c:formatCode>General</c:formatCode>
                <c:ptCount val="1"/>
                <c:pt idx="0">
                  <c:v>12.18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decisamente no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Foglio1!$B$5</c:f>
              <c:numCache>
                <c:formatCode>General</c:formatCode>
                <c:ptCount val="1"/>
                <c:pt idx="0">
                  <c:v>4.76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LM</a:t>
            </a:r>
            <a:endParaRPr lang="it-IT" dirty="0"/>
          </a:p>
        </c:rich>
      </c:tx>
      <c:layout>
        <c:manualLayout>
          <c:xMode val="edge"/>
          <c:yMode val="edge"/>
          <c:x val="0.4969093363870690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64999671206"/>
                  <c:y val="-4.1722502078544504E-3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39,7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12,6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5,3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39.75</c:v>
                </c:pt>
                <c:pt idx="1">
                  <c:v>42.35</c:v>
                </c:pt>
                <c:pt idx="2" formatCode="General">
                  <c:v>12.63</c:v>
                </c:pt>
                <c:pt idx="3" formatCode="General">
                  <c:v>5.27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LMcu</a:t>
            </a:r>
            <a:endParaRPr lang="it-IT" dirty="0"/>
          </a:p>
        </c:rich>
      </c:tx>
      <c:layout>
        <c:manualLayout>
          <c:xMode val="edge"/>
          <c:yMode val="edge"/>
          <c:x val="0.38405301699598399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9.9378881987577605E-2"/>
          <c:w val="0.99017439406393704"/>
          <c:h val="0.78881987577639701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LMcu</a:t>
            </a:r>
            <a:endParaRPr lang="it-IT" dirty="0"/>
          </a:p>
        </c:rich>
      </c:tx>
      <c:layout>
        <c:manualLayout>
          <c:xMode val="edge"/>
          <c:yMode val="edge"/>
          <c:x val="0.4969093382180440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778094394036"/>
                  <c:y val="2.3279698733310499E-3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39,6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12,3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5,9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39.61</c:v>
                </c:pt>
                <c:pt idx="1">
                  <c:v>42.16</c:v>
                </c:pt>
                <c:pt idx="2" formatCode="General">
                  <c:v>12.29</c:v>
                </c:pt>
                <c:pt idx="3" formatCode="General">
                  <c:v>5.95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196407480314960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158366141732301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4468405511811001"/>
                  <c:y val="2.5724892086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42.4</c:v>
                </c:pt>
                <c:pt idx="1">
                  <c:v>41.2</c:v>
                </c:pt>
                <c:pt idx="2">
                  <c:v>11.8</c:v>
                </c:pt>
                <c:pt idx="3">
                  <c:v>4.5999999999999996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3225356091663996"/>
          <c:y val="2.293407432049000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299606586397E-2"/>
          <c:y val="0.19917950581649299"/>
          <c:w val="0.73950032808398902"/>
          <c:h val="0.7982659940944879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0837965152949"/>
                  <c:y val="2.731277431623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40.5</c:v>
                </c:pt>
                <c:pt idx="1">
                  <c:v>41.4</c:v>
                </c:pt>
                <c:pt idx="2">
                  <c:v>12.8</c:v>
                </c:pt>
                <c:pt idx="3">
                  <c:v>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400">
                <a:latin typeface="Calibri"/>
                <a:cs typeface="Calibri"/>
              </a:defRPr>
            </a:pPr>
            <a:r>
              <a:rPr lang="it-IT" sz="2400" dirty="0" smtClean="0">
                <a:latin typeface="Calibri"/>
                <a:cs typeface="Calibri"/>
              </a:rPr>
              <a:t>LM</a:t>
            </a:r>
            <a:endParaRPr lang="it-IT" sz="24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7602407482996019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725039944028"/>
                  <c:y val="5.40157480314961E-2"/>
                </c:manualLayout>
              </c:layout>
              <c:tx>
                <c:rich>
                  <a:bodyPr/>
                  <a:lstStyle/>
                  <a:p>
                    <a:r>
                      <a:rPr lang="it-IT" sz="2000" smtClean="0">
                        <a:latin typeface="Calibri"/>
                        <a:cs typeface="Calibri"/>
                      </a:rPr>
                      <a:t>42,3</a:t>
                    </a:r>
                    <a:endParaRPr lang="it-IT" sz="2000">
                      <a:latin typeface="Calibri"/>
                      <a:cs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z="2000" smtClean="0">
                        <a:latin typeface="Calibri"/>
                        <a:cs typeface="Calibri"/>
                      </a:rPr>
                      <a:t>10,8</a:t>
                    </a:r>
                    <a:endParaRPr lang="it-IT" sz="2000">
                      <a:latin typeface="Calibri"/>
                      <a:cs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z="2000" smtClean="0">
                        <a:latin typeface="Calibri"/>
                        <a:cs typeface="Calibri"/>
                      </a:rPr>
                      <a:t>3,0</a:t>
                    </a:r>
                    <a:endParaRPr lang="it-IT" sz="2000">
                      <a:latin typeface="Calibri"/>
                      <a:cs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42.25</c:v>
                </c:pt>
                <c:pt idx="1">
                  <c:v>44.04</c:v>
                </c:pt>
                <c:pt idx="2" formatCode="General">
                  <c:v>10.75</c:v>
                </c:pt>
                <c:pt idx="3" formatCode="General">
                  <c:v>2.97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6269238893237803"/>
          <c:y val="1.87499280575539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783366141732299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9673315355735"/>
                  <c:y val="2.500834532374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41.4</c:v>
                </c:pt>
                <c:pt idx="1">
                  <c:v>41.5</c:v>
                </c:pt>
                <c:pt idx="2">
                  <c:v>11.5</c:v>
                </c:pt>
                <c:pt idx="3">
                  <c:v>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1916082569931497"/>
          <c:y val="2.81250054600634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3950032808398902"/>
          <c:h val="0.7982659940944879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32127625396701"/>
                  <c:y val="8.038087073306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31.7</c:v>
                </c:pt>
                <c:pt idx="1">
                  <c:v>46.4</c:v>
                </c:pt>
                <c:pt idx="2">
                  <c:v>15.5</c:v>
                </c:pt>
                <c:pt idx="3">
                  <c:v>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38603510498688"/>
          <c:y val="2.812500000000000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783366141732299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7547007235824"/>
                  <c:y val="2.8863292740550901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34,0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34</c:v>
                </c:pt>
                <c:pt idx="1">
                  <c:v>49.9</c:v>
                </c:pt>
                <c:pt idx="2">
                  <c:v>11.5</c:v>
                </c:pt>
                <c:pt idx="3">
                  <c:v>4.5999999999999996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3386383540796198"/>
          <c:y val="2.1875107913669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158366141732301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922958751489599"/>
                  <c:y val="6.973870503597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4517027100048E-2"/>
                  <c:y val="-7.2017841726618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28.2</c:v>
                </c:pt>
                <c:pt idx="1">
                  <c:v>46.5</c:v>
                </c:pt>
                <c:pt idx="2">
                  <c:v>17.2</c:v>
                </c:pt>
                <c:pt idx="3">
                  <c:v>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D2. frequentanti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D2 frequentanti</c:v>
          </c:tx>
          <c:explosion val="25"/>
          <c:dLbls>
            <c:dLbl>
              <c:idx val="1"/>
              <c:layout>
                <c:manualLayout>
                  <c:x val="0.176445756780402"/>
                  <c:y val="-0.164804607757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Ateneo!$B$8:$B$11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Ateneo!$D$8:$D$11</c:f>
              <c:numCache>
                <c:formatCode>####.0%</c:formatCode>
                <c:ptCount val="4"/>
                <c:pt idx="0">
                  <c:v>0.41915380861208101</c:v>
                </c:pt>
                <c:pt idx="1">
                  <c:v>0.41295941735180403</c:v>
                </c:pt>
                <c:pt idx="2">
                  <c:v>0.11902616661035401</c:v>
                </c:pt>
                <c:pt idx="3">
                  <c:v>4.88606074257611E-2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950962379702495"/>
          <c:y val="0.57236840186643301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D2. non frequentanti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"D2 non frequentanti"</c:v>
          </c:tx>
          <c:explosion val="25"/>
          <c:dLbls>
            <c:dLbl>
              <c:idx val="1"/>
              <c:layout>
                <c:manualLayout>
                  <c:x val="0.13477909011373601"/>
                  <c:y val="-0.27591608340624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Ateneo!$B$8:$B$11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Ateneo!$G$8:$G$11</c:f>
              <c:numCache>
                <c:formatCode>####.0%</c:formatCode>
                <c:ptCount val="4"/>
                <c:pt idx="0">
                  <c:v>0.31145951187974802</c:v>
                </c:pt>
                <c:pt idx="1">
                  <c:v>0.46904800387910101</c:v>
                </c:pt>
                <c:pt idx="2">
                  <c:v>0.15370939065783101</c:v>
                </c:pt>
                <c:pt idx="3">
                  <c:v>6.5783093583319893E-2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950962379702495"/>
          <c:y val="0.50292395742198903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9756283575159999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6701460310704E-2"/>
          <c:y val="0.19917937992126"/>
          <c:w val="0.59098416350122995"/>
          <c:h val="0.773265994094488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642573511772301"/>
                  <c:y val="-3.9439894922307997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46,3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78908742401799"/>
                  <c:y val="-0.15696753435659699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37,8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11,4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4,5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46.27</c:v>
                </c:pt>
                <c:pt idx="1">
                  <c:v>37.85</c:v>
                </c:pt>
                <c:pt idx="2">
                  <c:v>11.41</c:v>
                </c:pt>
                <c:pt idx="3">
                  <c:v>4.47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50200719930202997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421026688261E-2"/>
          <c:y val="0.23886908104377899"/>
          <c:w val="0.56641869336009998"/>
          <c:h val="0.644515653889237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580041893678999"/>
                  <c:y val="-6.32863067491541E-3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44,6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9946769086445"/>
                  <c:y val="-0.141787229271753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39,8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3,9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44.56</c:v>
                </c:pt>
                <c:pt idx="1">
                  <c:v>39.81</c:v>
                </c:pt>
                <c:pt idx="2">
                  <c:v>11.7</c:v>
                </c:pt>
                <c:pt idx="3">
                  <c:v>3.93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LMcu</a:t>
            </a:r>
            <a:endParaRPr lang="it-IT" dirty="0"/>
          </a:p>
        </c:rich>
      </c:tx>
      <c:layout>
        <c:manualLayout>
          <c:xMode val="edge"/>
          <c:yMode val="edge"/>
          <c:x val="0.4967227490774849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42078159309004E-2"/>
          <c:y val="0.23585875984252"/>
          <c:w val="0.570208242016783"/>
          <c:h val="0.6465319881889759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440653665875301"/>
                  <c:y val="-1.36396537389348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46,3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752556291525099"/>
                  <c:y val="-0.103148622047244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40,6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9,8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3,3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46.34</c:v>
                </c:pt>
                <c:pt idx="1">
                  <c:v>40.64</c:v>
                </c:pt>
                <c:pt idx="2">
                  <c:v>9.76</c:v>
                </c:pt>
                <c:pt idx="3">
                  <c:v>3.26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7618773130361802E-3"/>
          <c:y val="0.105590062111801"/>
          <c:w val="0.99017439406393704"/>
          <c:h val="0.78881987577639701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400">
                <a:latin typeface="Calibri"/>
                <a:cs typeface="Calibri"/>
              </a:defRPr>
            </a:pPr>
            <a:r>
              <a:rPr lang="it-IT" sz="2400" dirty="0" err="1" smtClean="0">
                <a:latin typeface="Calibri"/>
                <a:cs typeface="Calibri"/>
              </a:rPr>
              <a:t>LMcu</a:t>
            </a:r>
            <a:endParaRPr lang="it-IT" sz="24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64362255159547999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414544069356001"/>
                  <c:y val="7.1914706313884705E-2"/>
                </c:manualLayout>
              </c:layout>
              <c:tx>
                <c:rich>
                  <a:bodyPr/>
                  <a:lstStyle/>
                  <a:p>
                    <a:r>
                      <a:rPr lang="it-IT" sz="2000" dirty="0" smtClean="0">
                        <a:latin typeface="Calibri"/>
                        <a:cs typeface="Calibri"/>
                      </a:rPr>
                      <a:t>39,8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z="2000" smtClean="0">
                        <a:latin typeface="Calibri"/>
                        <a:cs typeface="Calibri"/>
                      </a:rPr>
                      <a:t>11,4</a:t>
                    </a:r>
                    <a:endParaRPr lang="it-IT" sz="2000">
                      <a:latin typeface="Calibri"/>
                      <a:cs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1401831703984"/>
          <c:y val="0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158366141732301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7245200646483803"/>
                  <c:y val="1.6086330935251799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47,1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056397637795301"/>
                  <c:y val="-0.179068405511811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37,4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11,0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960301837270303E-2"/>
                  <c:y val="8.2032480314960608E-3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4,4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47.11</c:v>
                </c:pt>
                <c:pt idx="1">
                  <c:v>37.44</c:v>
                </c:pt>
                <c:pt idx="2">
                  <c:v>11.04</c:v>
                </c:pt>
                <c:pt idx="3">
                  <c:v>4.41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230403543307080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7491699475065601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44,8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it-IT" smtClean="0"/>
                      <a:t>39,4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11,9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3,9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44.76</c:v>
                </c:pt>
                <c:pt idx="1">
                  <c:v>39.43</c:v>
                </c:pt>
                <c:pt idx="2">
                  <c:v>11.92</c:v>
                </c:pt>
                <c:pt idx="3">
                  <c:v>3.89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8445997375328105"/>
          <c:y val="7.30935251798561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158366141732301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9903543307087"/>
                  <c:y val="-4.93812949640288E-4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47,5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it-IT" smtClean="0"/>
                      <a:t>39,9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9,4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3,1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47.52</c:v>
                </c:pt>
                <c:pt idx="1">
                  <c:v>39.92</c:v>
                </c:pt>
                <c:pt idx="2">
                  <c:v>9.41</c:v>
                </c:pt>
                <c:pt idx="3">
                  <c:v>3.15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2669712762206498"/>
          <c:y val="1.56247392087831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2491699475065596"/>
          <c:h val="0.7826409940944879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218497785462801"/>
                  <c:y val="-9.3835917216738302E-3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38,1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946411580315"/>
                  <c:y val="-0.27673998461008098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41,8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dirty="0" smtClean="0"/>
                      <a:t>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5,1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38.130000000000003</c:v>
                </c:pt>
                <c:pt idx="1">
                  <c:v>41.75</c:v>
                </c:pt>
                <c:pt idx="2">
                  <c:v>14.97</c:v>
                </c:pt>
                <c:pt idx="3">
                  <c:v>5.1499999999999986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LM</a:t>
            </a:r>
            <a:endParaRPr lang="it-IT" dirty="0"/>
          </a:p>
        </c:rich>
      </c:tx>
      <c:layout>
        <c:manualLayout>
          <c:xMode val="edge"/>
          <c:yMode val="edge"/>
          <c:x val="0.71244784445201503"/>
          <c:y val="1.56247392087831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3950032808398902"/>
          <c:h val="0.7982659940944879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882463821968901"/>
                  <c:y val="2.2555382701938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42,9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it-IT" smtClean="0"/>
                      <a:t>42,9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9,9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4,3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42.91</c:v>
                </c:pt>
                <c:pt idx="1">
                  <c:v>42.91</c:v>
                </c:pt>
                <c:pt idx="2">
                  <c:v>9.86</c:v>
                </c:pt>
                <c:pt idx="3">
                  <c:v>4.3199999999999976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9031373506172999"/>
          <c:y val="9.3749963599597894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3116699475065605"/>
          <c:h val="0.788890994094488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31574497023777"/>
                  <c:y val="3.4666578140888797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38,5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807847337112701"/>
                  <c:y val="-0.30251879134357701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45,4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12,1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4,0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38.520000000000003</c:v>
                </c:pt>
                <c:pt idx="1">
                  <c:v>45.38</c:v>
                </c:pt>
                <c:pt idx="2">
                  <c:v>12.07</c:v>
                </c:pt>
                <c:pt idx="3">
                  <c:v>4.03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D3. frequentanti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D3 frequentanti</c:v>
          </c:tx>
          <c:explosion val="25"/>
          <c:dLbls>
            <c:dLbl>
              <c:idx val="1"/>
              <c:layout>
                <c:manualLayout>
                  <c:x val="0.176445756780402"/>
                  <c:y val="-0.164804607757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Ateneo!$D$13:$D$16</c:f>
              <c:numCache>
                <c:formatCode>####.0%</c:formatCode>
                <c:ptCount val="4"/>
                <c:pt idx="0">
                  <c:v>0.46883453455157698</c:v>
                </c:pt>
                <c:pt idx="1">
                  <c:v>0.38170364905510501</c:v>
                </c:pt>
                <c:pt idx="2">
                  <c:v>0.108487978359155</c:v>
                </c:pt>
                <c:pt idx="3">
                  <c:v>4.0973838034163802E-2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Ateneo!$D$13:$D$16</c:f>
              <c:numCache>
                <c:formatCode>####.0%</c:formatCode>
                <c:ptCount val="4"/>
                <c:pt idx="0">
                  <c:v>0.46883453455157698</c:v>
                </c:pt>
                <c:pt idx="1">
                  <c:v>0.38170364905510501</c:v>
                </c:pt>
                <c:pt idx="2">
                  <c:v>0.108487978359155</c:v>
                </c:pt>
                <c:pt idx="3">
                  <c:v>4.0973838034163802E-2</c:v>
                </c:pt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Ateneo!$E$13:$E$16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Ateneo!$F$13:$F$16</c:f>
              <c:numCache>
                <c:formatCode>_-* #,##0_-;\-* #,##0_-;_-* \-??_-;_-@_-</c:formatCode>
                <c:ptCount val="4"/>
                <c:pt idx="0">
                  <c:v>2362</c:v>
                </c:pt>
                <c:pt idx="1">
                  <c:v>2601</c:v>
                </c:pt>
                <c:pt idx="2">
                  <c:v>823</c:v>
                </c:pt>
                <c:pt idx="3">
                  <c:v>289</c:v>
                </c:pt>
              </c:numCache>
            </c:numRef>
          </c:val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Ateneo!$G$13:$G$16</c:f>
              <c:numCache>
                <c:formatCode>####.0%</c:formatCode>
                <c:ptCount val="4"/>
                <c:pt idx="0">
                  <c:v>0.38880658436214</c:v>
                </c:pt>
                <c:pt idx="1">
                  <c:v>0.428148148148148</c:v>
                </c:pt>
                <c:pt idx="2">
                  <c:v>0.135473251028807</c:v>
                </c:pt>
                <c:pt idx="3">
                  <c:v>4.7572016460905302E-2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673184601924796"/>
          <c:y val="0.57236840186643301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D3. non frequentanti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"D3 non frequentanti"</c:v>
          </c:tx>
          <c:explosion val="25"/>
          <c:dLbls>
            <c:dLbl>
              <c:idx val="1"/>
              <c:layout>
                <c:manualLayout>
                  <c:x val="0.176445756780402"/>
                  <c:y val="-0.164804607757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Ateneo!$G$13:$G$16</c:f>
              <c:numCache>
                <c:formatCode>####.0%</c:formatCode>
                <c:ptCount val="4"/>
                <c:pt idx="0">
                  <c:v>0.38880658436214</c:v>
                </c:pt>
                <c:pt idx="1">
                  <c:v>0.428148148148148</c:v>
                </c:pt>
                <c:pt idx="2">
                  <c:v>0.135473251028807</c:v>
                </c:pt>
                <c:pt idx="3">
                  <c:v>4.7572016460905302E-2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Ateneo!$D$13:$D$16</c:f>
              <c:numCache>
                <c:formatCode>####.0%</c:formatCode>
                <c:ptCount val="4"/>
                <c:pt idx="0">
                  <c:v>0.46883453455157698</c:v>
                </c:pt>
                <c:pt idx="1">
                  <c:v>0.38170364905510501</c:v>
                </c:pt>
                <c:pt idx="2">
                  <c:v>0.108487978359155</c:v>
                </c:pt>
                <c:pt idx="3">
                  <c:v>4.0973838034163802E-2</c:v>
                </c:pt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Ateneo!$E$13:$E$16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Ateneo!$F$13:$F$16</c:f>
              <c:numCache>
                <c:formatCode>_-* #,##0_-;\-* #,##0_-;_-* \-??_-;_-@_-</c:formatCode>
                <c:ptCount val="4"/>
                <c:pt idx="0">
                  <c:v>2362</c:v>
                </c:pt>
                <c:pt idx="1">
                  <c:v>2601</c:v>
                </c:pt>
                <c:pt idx="2">
                  <c:v>823</c:v>
                </c:pt>
                <c:pt idx="3">
                  <c:v>289</c:v>
                </c:pt>
              </c:numCache>
            </c:numRef>
          </c:val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Ateneo!$B$13:$B$16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Ateneo!$G$13:$G$16</c:f>
              <c:numCache>
                <c:formatCode>####.0%</c:formatCode>
                <c:ptCount val="4"/>
                <c:pt idx="0">
                  <c:v>0.38880658436214</c:v>
                </c:pt>
                <c:pt idx="1">
                  <c:v>0.428148148148148</c:v>
                </c:pt>
                <c:pt idx="2">
                  <c:v>0.135473251028807</c:v>
                </c:pt>
                <c:pt idx="3">
                  <c:v>4.7572016460905302E-2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950962379702495"/>
          <c:y val="0.57236840186643301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5013424274002109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187007874016E-2"/>
          <c:y val="0.19917937992126"/>
          <c:w val="0.60667929790026198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57,5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381223907530106E-2"/>
                  <c:y val="-0.105888779527559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31,4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948878753213099E-2"/>
                  <c:y val="5.0080216535433097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8,2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363565003758901"/>
                  <c:y val="-7.3405511811023604E-3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2,8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57.53</c:v>
                </c:pt>
                <c:pt idx="1">
                  <c:v>31.44</c:v>
                </c:pt>
                <c:pt idx="2">
                  <c:v>8.2200000000000006</c:v>
                </c:pt>
                <c:pt idx="3">
                  <c:v>2.81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9.9378881987577605E-2"/>
          <c:w val="0.99017439406393704"/>
          <c:h val="0.78881987577639701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9.9378881987577605E-2"/>
          <c:w val="0.99017439406393704"/>
          <c:h val="0.78881987577639701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sz="2400" b="1">
              <a:latin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0356329758463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99150467390994E-2"/>
          <c:y val="0.33585875984252"/>
          <c:w val="0.58747134900920395"/>
          <c:h val="0.6590319881889760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58,3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9384509477857"/>
                  <c:y val="-9.047883858267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8,5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642350918579301"/>
                  <c:y val="-4.6776574803149597E-3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2,8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58.35</c:v>
                </c:pt>
                <c:pt idx="1">
                  <c:v>30.3</c:v>
                </c:pt>
                <c:pt idx="2">
                  <c:v>8.5299999999999994</c:v>
                </c:pt>
                <c:pt idx="3">
                  <c:v>2.82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LMcu</a:t>
            </a:r>
            <a:endParaRPr lang="it-IT" dirty="0"/>
          </a:p>
        </c:rich>
      </c:tx>
      <c:layout>
        <c:manualLayout>
          <c:xMode val="edge"/>
          <c:yMode val="edge"/>
          <c:x val="0.57198413612905097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187007874016E-2"/>
          <c:y val="0.19917937992126"/>
          <c:w val="0.60667929790026198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57,0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190638965418199E-2"/>
                  <c:y val="-4.7437878676380399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31,0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8,0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323692754651801"/>
                  <c:y val="-4.3917874751637298E-3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4,0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57.05</c:v>
                </c:pt>
                <c:pt idx="1">
                  <c:v>30.95</c:v>
                </c:pt>
                <c:pt idx="2">
                  <c:v>7.96</c:v>
                </c:pt>
                <c:pt idx="3">
                  <c:v>4.04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58065354330708696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156167979002606E-2"/>
          <c:y val="0.27255194244604303"/>
          <c:w val="0.675520997375328"/>
          <c:h val="0.72475683453237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4836712598425201"/>
                  <c:y val="-0.201545323741007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58,3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6397309711286"/>
                  <c:y val="-0.129330071942446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31,2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7,8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2,7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58.32</c:v>
                </c:pt>
                <c:pt idx="1">
                  <c:v>31.16</c:v>
                </c:pt>
                <c:pt idx="2">
                  <c:v>7.81</c:v>
                </c:pt>
                <c:pt idx="3">
                  <c:v>2.71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5848202099737529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187007874016E-2"/>
          <c:y val="8.9538992805755405E-2"/>
          <c:w val="0.71501279527559103"/>
          <c:h val="0.9073358273381300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44"/>
          <c:dLbls>
            <c:dLbl>
              <c:idx val="0"/>
              <c:layout>
                <c:manualLayout>
                  <c:x val="-0.23655872703412101"/>
                  <c:y val="-2.9708776978417301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49,7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3897309711286"/>
                  <c:y val="-0.15539338129496399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34,2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501312335957999E-2"/>
                  <c:y val="-9.1453812949640306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3,8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49.66</c:v>
                </c:pt>
                <c:pt idx="1">
                  <c:v>34.22</c:v>
                </c:pt>
                <c:pt idx="2">
                  <c:v>12.29</c:v>
                </c:pt>
                <c:pt idx="3">
                  <c:v>3.83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2304035433070903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187007874016E-2"/>
          <c:y val="0.13416197048101"/>
          <c:w val="0.68376279527559003"/>
          <c:h val="0.865838029518989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8.6397309711286105E-2"/>
                  <c:y val="-0.11572668057272301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30,2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58.3</c:v>
                </c:pt>
                <c:pt idx="1">
                  <c:v>30.19</c:v>
                </c:pt>
                <c:pt idx="2">
                  <c:v>8.65</c:v>
                </c:pt>
                <c:pt idx="3">
                  <c:v>2.86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397070209973749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158366141732301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58,8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118897637795299"/>
                  <c:y val="-8.5509295720865797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31,2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7,5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842650918635201"/>
                  <c:y val="-2.95643302069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58.74</c:v>
                </c:pt>
                <c:pt idx="1">
                  <c:v>31.15</c:v>
                </c:pt>
                <c:pt idx="2">
                  <c:v>7.49</c:v>
                </c:pt>
                <c:pt idx="3">
                  <c:v>2.62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LMcu</a:t>
            </a:r>
            <a:endParaRPr lang="it-IT" dirty="0"/>
          </a:p>
        </c:rich>
      </c:tx>
      <c:layout>
        <c:manualLayout>
          <c:xMode val="edge"/>
          <c:yMode val="edge"/>
          <c:x val="0.67743300690063801"/>
          <c:y val="4.460693062218080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68056355263049095"/>
          <c:h val="0.721354594772316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57,9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439961305365201"/>
                  <c:y val="-0.13110165205999799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30,1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7,9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4,1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57.86</c:v>
                </c:pt>
                <c:pt idx="1">
                  <c:v>30.14</c:v>
                </c:pt>
                <c:pt idx="2">
                  <c:v>7.93</c:v>
                </c:pt>
                <c:pt idx="3">
                  <c:v>4.07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4819832677165299"/>
          <c:y val="1.87499999999999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58333333333298E-2"/>
          <c:y val="0.18980437992126001"/>
          <c:w val="0.73533366141732304"/>
          <c:h val="0.7951409940944880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51,7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8,1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4,0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51.69</c:v>
                </c:pt>
                <c:pt idx="1">
                  <c:v>36.200000000000003</c:v>
                </c:pt>
                <c:pt idx="2">
                  <c:v>8.09</c:v>
                </c:pt>
                <c:pt idx="3">
                  <c:v>4.0199999999999996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D4. non frequentanti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D4 non frequentanti</c:v>
          </c:tx>
          <c:explosion val="25"/>
          <c:dLbls>
            <c:dLbl>
              <c:idx val="1"/>
              <c:layout>
                <c:manualLayout>
                  <c:x val="0.12644575678040201"/>
                  <c:y val="-9.536016331291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Ateneo!$G$18:$G$21</c:f>
              <c:numCache>
                <c:formatCode>####.0%</c:formatCode>
                <c:ptCount val="4"/>
                <c:pt idx="0">
                  <c:v>0.51443179943922202</c:v>
                </c:pt>
                <c:pt idx="1">
                  <c:v>0.34306448952663698</c:v>
                </c:pt>
                <c:pt idx="2">
                  <c:v>0.105393369619</c:v>
                </c:pt>
                <c:pt idx="3">
                  <c:v>3.7110341415141003E-2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Ateneo!$D$18:$D$21</c:f>
              <c:numCache>
                <c:formatCode>####.0%</c:formatCode>
                <c:ptCount val="4"/>
                <c:pt idx="0">
                  <c:v>0.58229851246439401</c:v>
                </c:pt>
                <c:pt idx="1">
                  <c:v>0.30839833932195199</c:v>
                </c:pt>
                <c:pt idx="2">
                  <c:v>7.9422113827192706E-2</c:v>
                </c:pt>
                <c:pt idx="3">
                  <c:v>2.9881034386461398E-2</c:v>
                </c:pt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Ateneo!$E$18:$E$21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Ateneo!$F$18:$F$21</c:f>
              <c:numCache>
                <c:formatCode>_-* #,##0_-;\-* #,##0_-;_-* \-??_-;_-@_-</c:formatCode>
                <c:ptCount val="4"/>
                <c:pt idx="0">
                  <c:v>3119</c:v>
                </c:pt>
                <c:pt idx="1">
                  <c:v>2080</c:v>
                </c:pt>
                <c:pt idx="2">
                  <c:v>639</c:v>
                </c:pt>
                <c:pt idx="3">
                  <c:v>225</c:v>
                </c:pt>
              </c:numCache>
            </c:numRef>
          </c:val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Ateneo!$G$18:$G$21</c:f>
              <c:numCache>
                <c:formatCode>####.0%</c:formatCode>
                <c:ptCount val="4"/>
                <c:pt idx="0">
                  <c:v>0.51443179943922202</c:v>
                </c:pt>
                <c:pt idx="1">
                  <c:v>0.34306448952663698</c:v>
                </c:pt>
                <c:pt idx="2">
                  <c:v>0.105393369619</c:v>
                </c:pt>
                <c:pt idx="3">
                  <c:v>3.7110341415141003E-2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950962379702495"/>
          <c:y val="0.57236840186643301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D4. frequentanti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d4 frequentanti</c:v>
          </c:tx>
          <c:explosion val="25"/>
          <c:dLbls>
            <c:dLbl>
              <c:idx val="1"/>
              <c:layout>
                <c:manualLayout>
                  <c:x val="0.12644575678040201"/>
                  <c:y val="-9.536016331291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Ateneo!$D$18:$D$21</c:f>
              <c:numCache>
                <c:formatCode>####.0%</c:formatCode>
                <c:ptCount val="4"/>
                <c:pt idx="0">
                  <c:v>0.58229851246439401</c:v>
                </c:pt>
                <c:pt idx="1">
                  <c:v>0.30839833932195199</c:v>
                </c:pt>
                <c:pt idx="2">
                  <c:v>7.9422113827192706E-2</c:v>
                </c:pt>
                <c:pt idx="3">
                  <c:v>2.9881034386461398E-2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Ateneo!$D$18:$D$21</c:f>
              <c:numCache>
                <c:formatCode>####.0%</c:formatCode>
                <c:ptCount val="4"/>
                <c:pt idx="0">
                  <c:v>0.58229851246439401</c:v>
                </c:pt>
                <c:pt idx="1">
                  <c:v>0.30839833932195199</c:v>
                </c:pt>
                <c:pt idx="2">
                  <c:v>7.9422113827192706E-2</c:v>
                </c:pt>
                <c:pt idx="3">
                  <c:v>2.9881034386461398E-2</c:v>
                </c:pt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Ateneo!$E$18:$E$21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Ateneo!$F$18:$F$21</c:f>
              <c:numCache>
                <c:formatCode>_-* #,##0_-;\-* #,##0_-;_-* \-??_-;_-@_-</c:formatCode>
                <c:ptCount val="4"/>
                <c:pt idx="0">
                  <c:v>3119</c:v>
                </c:pt>
                <c:pt idx="1">
                  <c:v>2080</c:v>
                </c:pt>
                <c:pt idx="2">
                  <c:v>639</c:v>
                </c:pt>
                <c:pt idx="3">
                  <c:v>225</c:v>
                </c:pt>
              </c:numCache>
            </c:numRef>
          </c:val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Ateneo!$B$18:$B$21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Ateneo!$G$18:$G$21</c:f>
              <c:numCache>
                <c:formatCode>####.0%</c:formatCode>
                <c:ptCount val="4"/>
                <c:pt idx="0">
                  <c:v>0.51443179943922202</c:v>
                </c:pt>
                <c:pt idx="1">
                  <c:v>0.34306448952663698</c:v>
                </c:pt>
                <c:pt idx="2">
                  <c:v>0.105393369619</c:v>
                </c:pt>
                <c:pt idx="3">
                  <c:v>3.7110341415141003E-2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950962379702495"/>
          <c:y val="0.57236840186643301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4032677165354299"/>
          <c:y val="0"/>
        </c:manualLayout>
      </c:layout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158366141732301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4817776887370199"/>
                  <c:y val="4.0470928749320602E-2"/>
                </c:manualLayout>
              </c:layout>
              <c:tx>
                <c:rich>
                  <a:bodyPr/>
                  <a:lstStyle/>
                  <a:p>
                    <a:r>
                      <a:rPr lang="it-IT" sz="2000" smtClean="0">
                        <a:latin typeface="Calibri"/>
                        <a:cs typeface="Calibri"/>
                      </a:rPr>
                      <a:t>37,0</a:t>
                    </a:r>
                    <a:endParaRPr lang="it-IT" sz="2000">
                      <a:latin typeface="Calibri"/>
                      <a:cs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37</c:v>
                </c:pt>
                <c:pt idx="1">
                  <c:v>43.1</c:v>
                </c:pt>
                <c:pt idx="2">
                  <c:v>14.8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decisamente sì</c:v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'D1-4'!$A$4:$A$13</c:f>
              <c:strCache>
                <c:ptCount val="10"/>
                <c:pt idx="0">
                  <c:v>Agraria</c:v>
                </c:pt>
                <c:pt idx="1">
                  <c:v>Biotecnologie</c:v>
                </c:pt>
                <c:pt idx="2">
                  <c:v>Com. e Form.</c:v>
                </c:pt>
                <c:pt idx="3">
                  <c:v>Economia</c:v>
                </c:pt>
                <c:pt idx="4">
                  <c:v>Giurisprudenza</c:v>
                </c:pt>
                <c:pt idx="5">
                  <c:v>Ing. e Arch.</c:v>
                </c:pt>
                <c:pt idx="6">
                  <c:v>Lett. e Beni cult.</c:v>
                </c:pt>
                <c:pt idx="7">
                  <c:v>Lingue e Lett. Str.</c:v>
                </c:pt>
                <c:pt idx="8">
                  <c:v>Medicina</c:v>
                </c:pt>
                <c:pt idx="9">
                  <c:v>Scienze Mat. Inf. e Mult.</c:v>
                </c:pt>
              </c:strCache>
            </c:strRef>
          </c:cat>
          <c:val>
            <c:numRef>
              <c:f>'D1-4'!$F$4:$F$13</c:f>
              <c:numCache>
                <c:formatCode>General</c:formatCode>
                <c:ptCount val="10"/>
                <c:pt idx="0">
                  <c:v>44.72</c:v>
                </c:pt>
                <c:pt idx="1">
                  <c:v>42.012500000000003</c:v>
                </c:pt>
                <c:pt idx="2">
                  <c:v>39.774999999999999</c:v>
                </c:pt>
                <c:pt idx="3">
                  <c:v>44.53</c:v>
                </c:pt>
                <c:pt idx="4">
                  <c:v>45.157499999999999</c:v>
                </c:pt>
                <c:pt idx="5">
                  <c:v>40.4375</c:v>
                </c:pt>
                <c:pt idx="6">
                  <c:v>45.647500000000001</c:v>
                </c:pt>
                <c:pt idx="7">
                  <c:v>48.23</c:v>
                </c:pt>
                <c:pt idx="8">
                  <c:v>47.672499999999999</c:v>
                </c:pt>
                <c:pt idx="9">
                  <c:v>44.967500000000001</c:v>
                </c:pt>
              </c:numCache>
            </c:numRef>
          </c:val>
        </c:ser>
        <c:ser>
          <c:idx val="1"/>
          <c:order val="1"/>
          <c:tx>
            <c:v>più sì che no</c:v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'D1-4'!$A$4:$A$13</c:f>
              <c:strCache>
                <c:ptCount val="10"/>
                <c:pt idx="0">
                  <c:v>Agraria</c:v>
                </c:pt>
                <c:pt idx="1">
                  <c:v>Biotecnologie</c:v>
                </c:pt>
                <c:pt idx="2">
                  <c:v>Com. e Form.</c:v>
                </c:pt>
                <c:pt idx="3">
                  <c:v>Economia</c:v>
                </c:pt>
                <c:pt idx="4">
                  <c:v>Giurisprudenza</c:v>
                </c:pt>
                <c:pt idx="5">
                  <c:v>Ing. e Arch.</c:v>
                </c:pt>
                <c:pt idx="6">
                  <c:v>Lett. e Beni cult.</c:v>
                </c:pt>
                <c:pt idx="7">
                  <c:v>Lingue e Lett. Str.</c:v>
                </c:pt>
                <c:pt idx="8">
                  <c:v>Medicina</c:v>
                </c:pt>
                <c:pt idx="9">
                  <c:v>Scienze Mat. Inf. e Mult.</c:v>
                </c:pt>
              </c:strCache>
            </c:strRef>
          </c:cat>
          <c:val>
            <c:numRef>
              <c:f>'D1-4'!$U$4:$U$13</c:f>
              <c:numCache>
                <c:formatCode>0.00</c:formatCode>
                <c:ptCount val="10"/>
                <c:pt idx="0">
                  <c:v>36.734999999999999</c:v>
                </c:pt>
                <c:pt idx="1">
                  <c:v>36.200000000000003</c:v>
                </c:pt>
                <c:pt idx="2">
                  <c:v>40.802500000000002</c:v>
                </c:pt>
                <c:pt idx="3">
                  <c:v>39.612499999999997</c:v>
                </c:pt>
                <c:pt idx="4">
                  <c:v>36.715000000000003</c:v>
                </c:pt>
                <c:pt idx="5">
                  <c:v>39.402500000000003</c:v>
                </c:pt>
                <c:pt idx="6">
                  <c:v>38.465000000000003</c:v>
                </c:pt>
                <c:pt idx="7">
                  <c:v>37.854999999999997</c:v>
                </c:pt>
                <c:pt idx="8">
                  <c:v>38.772500000000001</c:v>
                </c:pt>
                <c:pt idx="9">
                  <c:v>39</c:v>
                </c:pt>
              </c:numCache>
            </c:numRef>
          </c:val>
        </c:ser>
        <c:ser>
          <c:idx val="2"/>
          <c:order val="2"/>
          <c:tx>
            <c:v>più no che sì</c:v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'D1-4'!$A$4:$A$13</c:f>
              <c:strCache>
                <c:ptCount val="10"/>
                <c:pt idx="0">
                  <c:v>Agraria</c:v>
                </c:pt>
                <c:pt idx="1">
                  <c:v>Biotecnologie</c:v>
                </c:pt>
                <c:pt idx="2">
                  <c:v>Com. e Form.</c:v>
                </c:pt>
                <c:pt idx="3">
                  <c:v>Economia</c:v>
                </c:pt>
                <c:pt idx="4">
                  <c:v>Giurisprudenza</c:v>
                </c:pt>
                <c:pt idx="5">
                  <c:v>Ing. e Arch.</c:v>
                </c:pt>
                <c:pt idx="6">
                  <c:v>Lett. e Beni cult.</c:v>
                </c:pt>
                <c:pt idx="7">
                  <c:v>Lingue e Lett. Str.</c:v>
                </c:pt>
                <c:pt idx="8">
                  <c:v>Medicina</c:v>
                </c:pt>
                <c:pt idx="9">
                  <c:v>Scienze Mat. Inf. e Mult.</c:v>
                </c:pt>
              </c:strCache>
            </c:strRef>
          </c:cat>
          <c:val>
            <c:numRef>
              <c:f>'D1-4'!$AJ$4:$AJ$13</c:f>
              <c:numCache>
                <c:formatCode>0.00</c:formatCode>
                <c:ptCount val="10"/>
                <c:pt idx="0">
                  <c:v>13.4375</c:v>
                </c:pt>
                <c:pt idx="1">
                  <c:v>15.522500000000001</c:v>
                </c:pt>
                <c:pt idx="2">
                  <c:v>14.195</c:v>
                </c:pt>
                <c:pt idx="3">
                  <c:v>12.102499999999999</c:v>
                </c:pt>
                <c:pt idx="4">
                  <c:v>12.71</c:v>
                </c:pt>
                <c:pt idx="5">
                  <c:v>14.645</c:v>
                </c:pt>
                <c:pt idx="6">
                  <c:v>11.65</c:v>
                </c:pt>
                <c:pt idx="7">
                  <c:v>10.494999999999999</c:v>
                </c:pt>
                <c:pt idx="8">
                  <c:v>9.7375000000000007</c:v>
                </c:pt>
                <c:pt idx="9">
                  <c:v>11.7225</c:v>
                </c:pt>
              </c:numCache>
            </c:numRef>
          </c:val>
        </c:ser>
        <c:ser>
          <c:idx val="3"/>
          <c:order val="3"/>
          <c:tx>
            <c:v>decisamente no</c:v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'D1-4'!$A$4:$A$13</c:f>
              <c:strCache>
                <c:ptCount val="10"/>
                <c:pt idx="0">
                  <c:v>Agraria</c:v>
                </c:pt>
                <c:pt idx="1">
                  <c:v>Biotecnologie</c:v>
                </c:pt>
                <c:pt idx="2">
                  <c:v>Com. e Form.</c:v>
                </c:pt>
                <c:pt idx="3">
                  <c:v>Economia</c:v>
                </c:pt>
                <c:pt idx="4">
                  <c:v>Giurisprudenza</c:v>
                </c:pt>
                <c:pt idx="5">
                  <c:v>Ing. e Arch.</c:v>
                </c:pt>
                <c:pt idx="6">
                  <c:v>Lett. e Beni cult.</c:v>
                </c:pt>
                <c:pt idx="7">
                  <c:v>Lingue e Lett. Str.</c:v>
                </c:pt>
                <c:pt idx="8">
                  <c:v>Medicina</c:v>
                </c:pt>
                <c:pt idx="9">
                  <c:v>Scienze Mat. Inf. e Mult.</c:v>
                </c:pt>
              </c:strCache>
            </c:strRef>
          </c:cat>
          <c:val>
            <c:numRef>
              <c:f>'D1-4'!$AY$4:$AY$13</c:f>
              <c:numCache>
                <c:formatCode>0.00</c:formatCode>
                <c:ptCount val="10"/>
                <c:pt idx="0">
                  <c:v>5.1074999999999946</c:v>
                </c:pt>
                <c:pt idx="1">
                  <c:v>6.2574999999999976</c:v>
                </c:pt>
                <c:pt idx="2">
                  <c:v>5.2249999999999996</c:v>
                </c:pt>
                <c:pt idx="3">
                  <c:v>3.7574999999999998</c:v>
                </c:pt>
                <c:pt idx="4">
                  <c:v>5.42</c:v>
                </c:pt>
                <c:pt idx="5">
                  <c:v>5.5150000000000006</c:v>
                </c:pt>
                <c:pt idx="6">
                  <c:v>4.2350000000000003</c:v>
                </c:pt>
                <c:pt idx="7">
                  <c:v>3.42</c:v>
                </c:pt>
                <c:pt idx="8">
                  <c:v>3.817499999999999</c:v>
                </c:pt>
                <c:pt idx="9">
                  <c:v>4.3124999999999956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0849816"/>
        <c:axId val="150850208"/>
      </c:barChart>
      <c:catAx>
        <c:axId val="150849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0">
            <a:solidFill>
              <a:schemeClr val="bg1"/>
            </a:solidFill>
          </a:ln>
        </c:spPr>
        <c:txPr>
          <a:bodyPr/>
          <a:lstStyle/>
          <a:p>
            <a:pPr>
              <a:defRPr sz="1600">
                <a:latin typeface="Calibri"/>
              </a:defRPr>
            </a:pPr>
            <a:endParaRPr lang="it-IT"/>
          </a:p>
        </c:txPr>
        <c:crossAx val="150850208"/>
        <c:crosses val="autoZero"/>
        <c:auto val="1"/>
        <c:lblAlgn val="ctr"/>
        <c:lblOffset val="100"/>
        <c:noMultiLvlLbl val="0"/>
      </c:catAx>
      <c:valAx>
        <c:axId val="150850208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0">
            <a:solidFill>
              <a:schemeClr val="bg1"/>
            </a:solidFill>
          </a:ln>
        </c:spPr>
        <c:txPr>
          <a:bodyPr/>
          <a:lstStyle/>
          <a:p>
            <a:pPr>
              <a:defRPr sz="1600" baseline="0">
                <a:latin typeface="Calibri"/>
              </a:defRPr>
            </a:pPr>
            <a:endParaRPr lang="it-IT"/>
          </a:p>
        </c:txPr>
        <c:crossAx val="150849816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 baseline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9.9378881987577605E-2"/>
          <c:w val="0.99017439406393704"/>
          <c:h val="0.78881987577639701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sz="2400" b="1">
              <a:latin typeface="Calibri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578025949852087"/>
          <c:y val="6.2500000000000003E-3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78543307086594E-2"/>
          <c:y val="0.22167937992125999"/>
          <c:w val="0.75789960629921305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9229143716493"/>
                  <c:y val="-0.188467519685039"/>
                </c:manualLayout>
              </c:layout>
              <c:tx>
                <c:rich>
                  <a:bodyPr/>
                  <a:lstStyle/>
                  <a:p>
                    <a:r>
                      <a:rPr lang="it-IT" sz="2400" smtClean="0"/>
                      <a:t>67,5</a:t>
                    </a:r>
                    <a:endParaRPr lang="it-IT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596391076115501"/>
                  <c:y val="3.9050688976377902E-2"/>
                </c:manualLayout>
              </c:layout>
              <c:tx>
                <c:rich>
                  <a:bodyPr/>
                  <a:lstStyle/>
                  <a:p>
                    <a:r>
                      <a:rPr lang="it-IT" sz="2400" smtClean="0"/>
                      <a:t>26,9</a:t>
                    </a:r>
                    <a:endParaRPr lang="it-IT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5381397637795E-2"/>
                  <c:y val="-2.1598425196850402E-2"/>
                </c:manualLayout>
              </c:layout>
              <c:tx>
                <c:rich>
                  <a:bodyPr/>
                  <a:lstStyle/>
                  <a:p>
                    <a:r>
                      <a:rPr lang="it-IT" sz="2400" dirty="0" smtClean="0"/>
                      <a:t>4,0</a:t>
                    </a:r>
                    <a:endParaRPr lang="it-IT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z="2400" smtClean="0"/>
                      <a:t>1,6</a:t>
                    </a:r>
                    <a:endParaRPr lang="it-IT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67.52</c:v>
                </c:pt>
                <c:pt idx="1">
                  <c:v>26.91</c:v>
                </c:pt>
                <c:pt idx="2">
                  <c:v>4</c:v>
                </c:pt>
                <c:pt idx="3">
                  <c:v>1.57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2">
                  <c:v>96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9026049868766401"/>
          <c:y val="4.374999999999999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449187992125999"/>
          <c:w val="0.71919980314960597"/>
          <c:h val="0.775508120078740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5298847265320901"/>
                  <c:y val="-0.171092519685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2863282041439"/>
                  <c:y val="3.44325787401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67.5</c:v>
                </c:pt>
                <c:pt idx="1">
                  <c:v>25.7</c:v>
                </c:pt>
                <c:pt idx="2" formatCode="0.0">
                  <c:v>4.99</c:v>
                </c:pt>
                <c:pt idx="3" formatCode="0.0">
                  <c:v>1.81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4002443738475499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07617125984252"/>
          <c:w val="0.70461646981627302"/>
          <c:h val="0.792382874015748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36662001347759"/>
                  <c:y val="-0.16534842519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439924762476"/>
                  <c:y val="1.86732283464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188027162523399E-3"/>
                  <c:y val="-6.374163385826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225986566843602E-2"/>
                  <c:y val="-6.676476377952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67.3</c:v>
                </c:pt>
                <c:pt idx="1">
                  <c:v>27.9</c:v>
                </c:pt>
                <c:pt idx="2">
                  <c:v>3.7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D5. frequentanti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D5 frequentanti</c:v>
          </c:tx>
          <c:explosion val="25"/>
          <c:dLbls>
            <c:dLbl>
              <c:idx val="1"/>
              <c:layout>
                <c:manualLayout>
                  <c:x val="0.14866797900262499"/>
                  <c:y val="2.501020705745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Ateneo!$B$23:$B$26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Ateneo!$D$23:$D$26</c:f>
              <c:numCache>
                <c:formatCode>####.0%</c:formatCode>
                <c:ptCount val="4"/>
                <c:pt idx="0">
                  <c:v>0.67470923266916105</c:v>
                </c:pt>
                <c:pt idx="1">
                  <c:v>0.26938602473595902</c:v>
                </c:pt>
                <c:pt idx="2">
                  <c:v>4.0661345916354799E-2</c:v>
                </c:pt>
                <c:pt idx="3">
                  <c:v>1.5243396678524699E-2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015943237835498"/>
          <c:y val="0.19060540021453401"/>
          <c:w val="0.30984056762164502"/>
          <c:h val="0.30968095520245298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9.9378881987577605E-2"/>
          <c:w val="0.99017439406393704"/>
          <c:h val="0.78881987577639701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sz="2400" b="1">
              <a:latin typeface="Calibri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0681764931176896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650918635170604E-2"/>
          <c:y val="0.22167937992125999"/>
          <c:w val="0.72036351706036705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0540110954679"/>
                  <c:y val="4.757726377952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5684950679404"/>
                  <c:y val="-0.200216535433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45.9</c:v>
                </c:pt>
                <c:pt idx="1">
                  <c:v>38.5</c:v>
                </c:pt>
                <c:pt idx="2">
                  <c:v>11.2</c:v>
                </c:pt>
                <c:pt idx="3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8016349632610196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650918635170604E-2"/>
          <c:y val="0.22167937992125999"/>
          <c:w val="0.72036351706036705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4058569102049801"/>
                  <c:y val="-7.1677056566943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679422081541999"/>
                  <c:y val="-0.19281520967502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44.6</c:v>
                </c:pt>
                <c:pt idx="1">
                  <c:v>40.200000000000003</c:v>
                </c:pt>
                <c:pt idx="2">
                  <c:v>11.1</c:v>
                </c:pt>
                <c:pt idx="3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86401410761155"/>
          <c:y val="9.3749999999999997E-3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449187992125999"/>
          <c:w val="0.69836646981627304"/>
          <c:h val="0.7746409940944879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073367782152201"/>
                  <c:y val="-8.0575541338582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7004053181586"/>
                  <c:y val="-0.11466940808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51.4</c:v>
                </c:pt>
                <c:pt idx="1">
                  <c:v>38.1</c:v>
                </c:pt>
                <c:pt idx="2">
                  <c:v>7.9</c:v>
                </c:pt>
                <c:pt idx="3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7402017716535398"/>
          <c:y val="2.1874999999999999E-2"/>
        </c:manualLayout>
      </c:layout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5750328083989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0696054083885"/>
                  <c:y val="3.0314306567917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43.6</c:v>
                </c:pt>
                <c:pt idx="1">
                  <c:v>43.1</c:v>
                </c:pt>
                <c:pt idx="2">
                  <c:v>10.6</c:v>
                </c:pt>
                <c:pt idx="3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D6. frequentanti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D6 frequentanti</c:v>
          </c:tx>
          <c:explosion val="25"/>
          <c:dLbls>
            <c:dLbl>
              <c:idx val="1"/>
              <c:layout>
                <c:manualLayout>
                  <c:x val="0.15144575678040201"/>
                  <c:y val="-0.16017497812773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Ateneo!$B$28:$B$31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Ateneo!$D$28:$D$31</c:f>
              <c:numCache>
                <c:formatCode>####.0%</c:formatCode>
                <c:ptCount val="4"/>
                <c:pt idx="0">
                  <c:v>0.46767029086516099</c:v>
                </c:pt>
                <c:pt idx="1">
                  <c:v>0.38641390205371201</c:v>
                </c:pt>
                <c:pt idx="2">
                  <c:v>0.105696496608122</c:v>
                </c:pt>
                <c:pt idx="3">
                  <c:v>4.0219310473004401E-2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364610026687802"/>
          <c:y val="0.25285209529356301"/>
          <c:w val="0.29635389973312198"/>
          <c:h val="0.312719083673073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8.6956521739130405E-2"/>
          <c:w val="0.99017439406393704"/>
          <c:h val="0.82608695652173902"/>
        </c:manualLayout>
      </c:layout>
      <c:overlay val="0"/>
      <c:spPr>
        <a:solidFill>
          <a:schemeClr val="tx1"/>
        </a:solidFill>
      </c:spPr>
    </c:legend>
    <c:plotVisOnly val="1"/>
    <c:dispBlanksAs val="gap"/>
    <c:showDLblsOverMax val="0"/>
  </c:chart>
  <c:txPr>
    <a:bodyPr/>
    <a:lstStyle/>
    <a:p>
      <a:pPr>
        <a:defRPr sz="2400" b="1">
          <a:latin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2937428564480402"/>
          <c:y val="6.2500000000000003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658464566929107E-2"/>
          <c:y val="0.207617125984252"/>
          <c:w val="0.73388599081364803"/>
          <c:h val="0.792382874015748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5300187845389"/>
                  <c:y val="2.61673228346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48.6</c:v>
                </c:pt>
                <c:pt idx="1">
                  <c:v>38</c:v>
                </c:pt>
                <c:pt idx="2">
                  <c:v>9.8000000000000007</c:v>
                </c:pt>
                <c:pt idx="3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0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395071887316799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658464566929107E-2"/>
          <c:y val="0.207617125984252"/>
          <c:w val="0.73388599081364803"/>
          <c:h val="0.792382874015748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7846899476241"/>
                  <c:y val="-1.59309469232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44.4</c:v>
                </c:pt>
                <c:pt idx="1">
                  <c:v>41.1</c:v>
                </c:pt>
                <c:pt idx="2">
                  <c:v>11</c:v>
                </c:pt>
                <c:pt idx="3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0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3328444881889798"/>
          <c:y val="3.74999999999999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658464566929107E-2"/>
          <c:y val="0.207617125984252"/>
          <c:w val="0.74430265748031499"/>
          <c:h val="0.792382874015748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52.7</c:v>
                </c:pt>
                <c:pt idx="1">
                  <c:v>37.1</c:v>
                </c:pt>
                <c:pt idx="2">
                  <c:v>7.6</c:v>
                </c:pt>
                <c:pt idx="3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0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it-IT" sz="2800" dirty="0"/>
              <a:t>D7. frequentanti</a:t>
            </a:r>
          </a:p>
        </c:rich>
      </c:tx>
      <c:layout>
        <c:manualLayout>
          <c:xMode val="edge"/>
          <c:yMode val="edge"/>
          <c:x val="0.3782263168663789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876005075397199E-2"/>
          <c:y val="0.18655166844829299"/>
          <c:w val="0.69622005004490495"/>
          <c:h val="0.77832102430275196"/>
        </c:manualLayout>
      </c:layout>
      <c:pie3DChart>
        <c:varyColors val="1"/>
        <c:ser>
          <c:idx val="0"/>
          <c:order val="0"/>
          <c:tx>
            <c:v>D7. frequentanti</c:v>
          </c:tx>
          <c:explosion val="25"/>
          <c:dLbls>
            <c:dLbl>
              <c:idx val="0"/>
              <c:layout>
                <c:manualLayout>
                  <c:x val="-0.204826396898799"/>
                  <c:y val="1.8461196005397001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48,9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135006775092501"/>
                  <c:y val="-0.12490568488369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38,3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9,5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3,4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Ateneo!$B$33:$B$36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Ateneo!$D$33:$D$36</c:f>
              <c:numCache>
                <c:formatCode>####.0%</c:formatCode>
                <c:ptCount val="4"/>
                <c:pt idx="0">
                  <c:v>0.48858785045001801</c:v>
                </c:pt>
                <c:pt idx="1">
                  <c:v>0.382524164187104</c:v>
                </c:pt>
                <c:pt idx="2">
                  <c:v>9.52152137352381E-2</c:v>
                </c:pt>
                <c:pt idx="3">
                  <c:v>3.3672771627640499E-2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971849701213901"/>
          <c:y val="0.12172823745448701"/>
          <c:w val="0.35769028871391101"/>
          <c:h val="0.319387940824367"/>
        </c:manualLayout>
      </c:layout>
      <c:overlay val="0"/>
      <c:txPr>
        <a:bodyPr/>
        <a:lstStyle/>
        <a:p>
          <a:pPr>
            <a:defRPr sz="20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20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8.6956521739130405E-2"/>
          <c:w val="0.99017439406393704"/>
          <c:h val="0.82608695652173902"/>
        </c:manualLayout>
      </c:layout>
      <c:overlay val="0"/>
      <c:spPr>
        <a:solidFill>
          <a:schemeClr val="tx1"/>
        </a:solidFill>
      </c:spPr>
    </c:legend>
    <c:plotVisOnly val="1"/>
    <c:dispBlanksAs val="gap"/>
    <c:showDLblsOverMax val="0"/>
  </c:chart>
  <c:txPr>
    <a:bodyPr/>
    <a:lstStyle/>
    <a:p>
      <a:pPr>
        <a:defRPr sz="2400" b="1">
          <a:latin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0032056404147005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658464566929107E-2"/>
          <c:y val="0.207617125984252"/>
          <c:w val="0.73388599081364803"/>
          <c:h val="0.792382874015748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9109885347842401"/>
                  <c:y val="1.164171978117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49.1</c:v>
                </c:pt>
                <c:pt idx="1">
                  <c:v>38.6</c:v>
                </c:pt>
                <c:pt idx="2">
                  <c:v>8.5</c:v>
                </c:pt>
                <c:pt idx="3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0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3734951081255995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658464566929107E-2"/>
          <c:y val="0.22167937992125999"/>
          <c:w val="0.71930265748031497"/>
          <c:h val="0.761640994094488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221353190089699"/>
                  <c:y val="-1.767273897731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5967563359134"/>
                  <c:y val="-0.121978967860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3,0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48.4</c:v>
                </c:pt>
                <c:pt idx="1">
                  <c:v>40.1</c:v>
                </c:pt>
                <c:pt idx="2">
                  <c:v>8.5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0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4479680461228195"/>
          <c:y val="3.4375101838072297E-2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167937992125999"/>
          <c:w val="0.71086646981627299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52.2</c:v>
                </c:pt>
                <c:pt idx="1">
                  <c:v>36.700000000000003</c:v>
                </c:pt>
                <c:pt idx="2">
                  <c:v>7.9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0909347734678896"/>
          <c:y val="3.8082506202376999E-2"/>
        </c:manualLayout>
      </c:layout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5750328083989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5589127663895"/>
                  <c:y val="5.316803092435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41.4</c:v>
                </c:pt>
                <c:pt idx="1">
                  <c:v>44.2</c:v>
                </c:pt>
                <c:pt idx="2">
                  <c:v>10.9</c:v>
                </c:pt>
                <c:pt idx="3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D8. frequentanti</a:t>
            </a:r>
          </a:p>
        </c:rich>
      </c:tx>
      <c:layout>
        <c:manualLayout>
          <c:xMode val="edge"/>
          <c:yMode val="edge"/>
          <c:x val="0.23440023618625999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D8. frequentanti</c:v>
          </c:tx>
          <c:explosion val="25"/>
          <c:dLbls>
            <c:dLbl>
              <c:idx val="0"/>
              <c:layout>
                <c:manualLayout>
                  <c:x val="-0.20644039807524101"/>
                  <c:y val="-3.5586176727908998E-3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49,6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144575678040201"/>
                  <c:y val="-0.16017497812773401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38,5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8,4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3,5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Ateneo!$B$38:$B$41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Ateneo!$D$38:$D$41</c:f>
              <c:numCache>
                <c:formatCode>####.0%</c:formatCode>
                <c:ptCount val="4"/>
                <c:pt idx="0">
                  <c:v>0.496056515217496</c:v>
                </c:pt>
                <c:pt idx="1">
                  <c:v>0.384501862873179</c:v>
                </c:pt>
                <c:pt idx="2">
                  <c:v>8.4071224657666796E-2</c:v>
                </c:pt>
                <c:pt idx="3">
                  <c:v>3.53703972516572E-2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138935946575797"/>
          <c:y val="0.56861034847245795"/>
          <c:w val="0.30861064053424198"/>
          <c:h val="0.30109572161852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8.6956521739130405E-2"/>
          <c:w val="0.99017439406393704"/>
          <c:h val="0.82608695652173902"/>
        </c:manualLayout>
      </c:layout>
      <c:overlay val="0"/>
      <c:spPr>
        <a:solidFill>
          <a:schemeClr val="tx1"/>
        </a:solidFill>
      </c:spPr>
    </c:legend>
    <c:plotVisOnly val="1"/>
    <c:dispBlanksAs val="gap"/>
    <c:showDLblsOverMax val="0"/>
  </c:chart>
  <c:txPr>
    <a:bodyPr/>
    <a:lstStyle/>
    <a:p>
      <a:pPr>
        <a:defRPr sz="2400" b="1">
          <a:latin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0407209677891005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167937992125999"/>
          <c:w val="0.72128313648293996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7836234075556"/>
                  <c:y val="2.195190371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57.5</c:v>
                </c:pt>
                <c:pt idx="1">
                  <c:v>37.299999999999997</c:v>
                </c:pt>
                <c:pt idx="2">
                  <c:v>3.7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0384120734908096"/>
          <c:y val="4.3749999999999997E-2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167937992125999"/>
          <c:w val="0.72128313648293996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3284989085785801"/>
                  <c:y val="-0.116600390914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39845654801"/>
                  <c:y val="-0.117312687559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57.4</c:v>
                </c:pt>
                <c:pt idx="1">
                  <c:v>35.299999999999997</c:v>
                </c:pt>
                <c:pt idx="2">
                  <c:v>5.4</c:v>
                </c:pt>
                <c:pt idx="3">
                  <c:v>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8035810367454097"/>
          <c:y val="1.8749999999999999E-2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167937992125999"/>
          <c:w val="0.71711646981627297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6631660685255198"/>
                  <c:y val="-0.16216605750350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411504756862"/>
                  <c:y val="6.290511467429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61.2</c:v>
                </c:pt>
                <c:pt idx="1">
                  <c:v>33.9</c:v>
                </c:pt>
                <c:pt idx="2">
                  <c:v>3.3</c:v>
                </c:pt>
                <c:pt idx="3">
                  <c:v>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D9. frequentanti</a:t>
            </a:r>
          </a:p>
        </c:rich>
      </c:tx>
      <c:layout>
        <c:manualLayout>
          <c:xMode val="edge"/>
          <c:yMode val="edge"/>
          <c:x val="0.323179352580927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D9. frequentanti</c:v>
          </c:tx>
          <c:explosion val="25"/>
          <c:dLbls>
            <c:dLbl>
              <c:idx val="0"/>
              <c:layout>
                <c:manualLayout>
                  <c:x val="-0.205386417159689"/>
                  <c:y val="-0.10301795554735201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58,1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922353455818"/>
                  <c:y val="6.4916885389325503E-3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36,4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3,9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1,6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Ateneo!$B$43:$B$46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Ateneo!$D$43:$D$46</c:f>
              <c:numCache>
                <c:formatCode>####.0%</c:formatCode>
                <c:ptCount val="4"/>
                <c:pt idx="0">
                  <c:v>0.58118753674309198</c:v>
                </c:pt>
                <c:pt idx="1">
                  <c:v>0.364373897707231</c:v>
                </c:pt>
                <c:pt idx="2">
                  <c:v>3.8565549676660801E-2</c:v>
                </c:pt>
                <c:pt idx="3">
                  <c:v>1.58730158730159E-2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545509813987395"/>
          <c:y val="0.57132337673324096"/>
          <c:w val="0.294544901860126"/>
          <c:h val="0.30109572161852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9.9378881987577605E-2"/>
          <c:w val="0.99017439406393704"/>
          <c:h val="0.78881987577639701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sz="2400" b="1">
              <a:latin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593073287886696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167937992125999"/>
          <c:w val="0.71919980314960597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6205444710178499"/>
                  <c:y val="-0.146641072039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31768135655101"/>
                  <c:y val="-1.27045532351934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30,0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932087154699602E-2"/>
                  <c:y val="-6.8739179341712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64.8</c:v>
                </c:pt>
                <c:pt idx="1">
                  <c:v>30</c:v>
                </c:pt>
                <c:pt idx="2">
                  <c:v>3.9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9859383202099701"/>
          <c:y val="1.87499999999999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449187992125999"/>
          <c:w val="0.71919980314960597"/>
          <c:h val="0.775508120078740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078843329069099"/>
                  <c:y val="-0.16487252867794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169187898207901"/>
                  <c:y val="1.01070556041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65.3</c:v>
                </c:pt>
                <c:pt idx="1">
                  <c:v>28.8</c:v>
                </c:pt>
                <c:pt idx="2">
                  <c:v>4.3</c:v>
                </c:pt>
                <c:pt idx="3">
                  <c:v>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9285810367454004"/>
          <c:y val="2.18749999999999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449187992125999"/>
          <c:w val="0.71503313648293998"/>
          <c:h val="0.775508120078740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199758536798799"/>
                  <c:y val="-0.22397402678189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203815024624899"/>
                  <c:y val="5.0367371742880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67.400000000000006</c:v>
                </c:pt>
                <c:pt idx="1">
                  <c:v>28.1</c:v>
                </c:pt>
                <c:pt idx="2">
                  <c:v>3.1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1916082569931497"/>
          <c:y val="2.18750071104012E-2"/>
        </c:manualLayout>
      </c:layout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158366141732301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95340322236799"/>
                  <c:y val="7.17843352741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499610237178797E-2"/>
                  <c:y val="-0.10663952199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27.1</c:v>
                </c:pt>
                <c:pt idx="1">
                  <c:v>45.3</c:v>
                </c:pt>
                <c:pt idx="2">
                  <c:v>20.100000000000001</c:v>
                </c:pt>
                <c:pt idx="3">
                  <c:v>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D10. frequentanti</a:t>
            </a:r>
          </a:p>
        </c:rich>
      </c:tx>
      <c:layout>
        <c:manualLayout>
          <c:xMode val="edge"/>
          <c:yMode val="edge"/>
          <c:x val="0.4761393263342080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D10. frequentanti</c:v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66,0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144575678040201"/>
                  <c:y val="1.1121318168562299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29,2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3,6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1,3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Ateneo!$B$48:$B$51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Ateneo!$D$48:$D$51</c:f>
              <c:numCache>
                <c:formatCode>####.0%</c:formatCode>
                <c:ptCount val="4"/>
                <c:pt idx="0">
                  <c:v>0.65972321641612997</c:v>
                </c:pt>
                <c:pt idx="1">
                  <c:v>0.29191123836793098</c:v>
                </c:pt>
                <c:pt idx="2">
                  <c:v>3.5552374135051301E-2</c:v>
                </c:pt>
                <c:pt idx="3">
                  <c:v>1.28131710808876E-2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6198600174978"/>
          <c:y val="0.26696267133274998"/>
          <c:w val="0.34102362204724401"/>
          <c:h val="0.46051910177894401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D10. non frequentanti</a:t>
            </a:r>
          </a:p>
        </c:rich>
      </c:tx>
      <c:layout>
        <c:manualLayout>
          <c:xMode val="edge"/>
          <c:yMode val="edge"/>
          <c:x val="0.3703451443569549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D10. non frequentanti</c:v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59,0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7556867891514"/>
                  <c:y val="-8.1471274424030404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32,3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6,1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949037620297498E-2"/>
                  <c:y val="-4.4285141440653202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2,6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Ateneo!$B$48:$B$51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Ateneo!$G$48:$G$51</c:f>
              <c:numCache>
                <c:formatCode>####.0%</c:formatCode>
                <c:ptCount val="4"/>
                <c:pt idx="0">
                  <c:v>0.58987825256624504</c:v>
                </c:pt>
                <c:pt idx="1">
                  <c:v>0.323227500596801</c:v>
                </c:pt>
                <c:pt idx="2">
                  <c:v>6.1351157794222899E-2</c:v>
                </c:pt>
                <c:pt idx="3">
                  <c:v>2.5543089042731001E-2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117629046369198"/>
          <c:y val="0.28273913677457002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85011394487705E-2"/>
          <c:y val="0.19833031740597601"/>
          <c:w val="0.61614046551595703"/>
          <c:h val="0.8016696825940240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 Magistrali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decisamente sì</c:v>
                </c:pt>
                <c:pt idx="1">
                  <c:v>più sì che no</c:v>
                </c:pt>
                <c:pt idx="2">
                  <c:v>più no che sì</c:v>
                </c:pt>
                <c:pt idx="3">
                  <c:v>decisamente no</c:v>
                </c:pt>
              </c:strCache>
            </c:strRef>
          </c:cat>
          <c:val>
            <c:numRef>
              <c:f>Foglio1!$B$2:$B$5</c:f>
              <c:numCache>
                <c:formatCode>0.0</c:formatCode>
                <c:ptCount val="4"/>
                <c:pt idx="0" formatCode="General">
                  <c:v>39.79</c:v>
                </c:pt>
                <c:pt idx="1">
                  <c:v>45.2</c:v>
                </c:pt>
                <c:pt idx="2" formatCode="General">
                  <c:v>11.38</c:v>
                </c:pt>
                <c:pt idx="3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9.9378881987577605E-2"/>
          <c:w val="0.99017439406393704"/>
          <c:h val="0.78881987577639701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sz="2400" b="1">
              <a:latin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58952990242255499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449187992125999"/>
          <c:w val="0.71919980314960597"/>
          <c:h val="0.775508120078740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Lauree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51.5</c:v>
                </c:pt>
                <c:pt idx="1">
                  <c:v>37.1</c:v>
                </c:pt>
                <c:pt idx="2">
                  <c:v>9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0384120734908096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167937992125999"/>
          <c:w val="0.71919980314960597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798202205707199"/>
                  <c:y val="2.350769463513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415040969939501"/>
                  <c:y val="-0.18672085091444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49.4</c:v>
                </c:pt>
                <c:pt idx="1">
                  <c:v>38.4</c:v>
                </c:pt>
                <c:pt idx="2">
                  <c:v>9.8000000000000007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 baseline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1765141076115502"/>
          <c:y val="0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18963254593195E-2"/>
          <c:y val="0.22167937992125999"/>
          <c:w val="0.71919980314960597"/>
          <c:h val="0.778320620078740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LMcu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51.9</c:v>
                </c:pt>
                <c:pt idx="1">
                  <c:v>36.6</c:v>
                </c:pt>
                <c:pt idx="2">
                  <c:v>9.1999999999999993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D11. non frequentanti</a:t>
            </a:r>
          </a:p>
        </c:rich>
      </c:tx>
      <c:layout>
        <c:manualLayout>
          <c:xMode val="edge"/>
          <c:yMode val="edge"/>
          <c:x val="0.348122922134733"/>
          <c:y val="2.777777777777780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D11. non frequentanti</c:v>
          </c:tx>
          <c:explosion val="25"/>
          <c:dLbls>
            <c:dLbl>
              <c:idx val="0"/>
              <c:layout>
                <c:manualLayout>
                  <c:x val="-0.20150678040244999"/>
                  <c:y val="1.6513560804899401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40,8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2556867891514"/>
                  <c:y val="-0.257397200349956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40,7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14,3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532808398950101E-2"/>
                  <c:y val="1.5900043744531901E-2"/>
                </c:manualLayout>
              </c:layout>
              <c:tx>
                <c:rich>
                  <a:bodyPr/>
                  <a:lstStyle/>
                  <a:p>
                    <a:r>
                      <a:rPr lang="it-IT" smtClean="0"/>
                      <a:t>4,2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Ateneo!$B$53:$B$56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Ateneo!$G$53:$G$56</c:f>
              <c:numCache>
                <c:formatCode>####.0%</c:formatCode>
                <c:ptCount val="4"/>
                <c:pt idx="0">
                  <c:v>0.40779655855032698</c:v>
                </c:pt>
                <c:pt idx="1">
                  <c:v>0.40749200548195502</c:v>
                </c:pt>
                <c:pt idx="2">
                  <c:v>0.14313994213491699</c:v>
                </c:pt>
                <c:pt idx="3">
                  <c:v>4.1571493832800399E-2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284295713035901"/>
          <c:y val="0.56514654418197696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D11. frequentanti</a:t>
            </a:r>
          </a:p>
        </c:rich>
      </c:tx>
      <c:layout>
        <c:manualLayout>
          <c:xMode val="edge"/>
          <c:yMode val="edge"/>
          <c:x val="0.53204068241469804"/>
          <c:y val="2.777777777777780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91513560804897E-2"/>
          <c:y val="0.24623833479148399"/>
          <c:w val="0.64170450568678905"/>
          <c:h val="0.71863444152814204"/>
        </c:manualLayout>
      </c:layout>
      <c:pie3DChart>
        <c:varyColors val="1"/>
        <c:ser>
          <c:idx val="0"/>
          <c:order val="0"/>
          <c:tx>
            <c:v>D11. non frequentanti</c:v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52,5</a:t>
                    </a:r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7556867891514"/>
                  <c:y val="-9.0730533683289497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36,7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smtClean="0"/>
                      <a:t>8,5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2,3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Ateneo!$B$53:$B$56</c:f>
              <c:strCache>
                <c:ptCount val="4"/>
                <c:pt idx="0">
                  <c:v>Decisamente si</c:v>
                </c:pt>
                <c:pt idx="1">
                  <c:v>Più si che no</c:v>
                </c:pt>
                <c:pt idx="2">
                  <c:v>Più no che si</c:v>
                </c:pt>
                <c:pt idx="3">
                  <c:v>Decisamente no</c:v>
                </c:pt>
              </c:strCache>
            </c:strRef>
          </c:cat>
          <c:val>
            <c:numRef>
              <c:f>Ateneo!$D$53:$D$56</c:f>
              <c:numCache>
                <c:formatCode>####.0%</c:formatCode>
                <c:ptCount val="4"/>
                <c:pt idx="0">
                  <c:v>0.52548570584324406</c:v>
                </c:pt>
                <c:pt idx="1">
                  <c:v>0.36697569623993498</c:v>
                </c:pt>
                <c:pt idx="2">
                  <c:v>8.5026224421954594E-2</c:v>
                </c:pt>
                <c:pt idx="3">
                  <c:v>2.25123734948659E-2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950962379702495"/>
          <c:y val="0.57440580344123704"/>
          <c:w val="0.32049037620297499"/>
          <c:h val="0.42433654126567499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2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% AD non sufficienti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"% Ad non sufficienti"</c:v>
          </c:tx>
          <c:spPr>
            <a:ln>
              <a:solidFill>
                <a:schemeClr val="bg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cat>
            <c:strRef>
              <c:f>'N UD insufficienti'!$A$4:$A$14</c:f>
              <c:strCache>
                <c:ptCount val="11"/>
                <c:pt idx="0">
                  <c:v>Agraria</c:v>
                </c:pt>
                <c:pt idx="1">
                  <c:v>Biotecnologie</c:v>
                </c:pt>
                <c:pt idx="2">
                  <c:v>Com. e formaz.</c:v>
                </c:pt>
                <c:pt idx="3">
                  <c:v>Economia</c:v>
                </c:pt>
                <c:pt idx="4">
                  <c:v>Giurisprudenza</c:v>
                </c:pt>
                <c:pt idx="5">
                  <c:v>Ing. e Arch.</c:v>
                </c:pt>
                <c:pt idx="6">
                  <c:v>Lettere e b. cult.</c:v>
                </c:pt>
                <c:pt idx="7">
                  <c:v>Lingue e lett. str.</c:v>
                </c:pt>
                <c:pt idx="8">
                  <c:v>Medicina</c:v>
                </c:pt>
                <c:pt idx="9">
                  <c:v>Scienze</c:v>
                </c:pt>
                <c:pt idx="10">
                  <c:v>Uniud</c:v>
                </c:pt>
              </c:strCache>
            </c:strRef>
          </c:cat>
          <c:val>
            <c:numRef>
              <c:f>'N UD insufficienti'!$AK$4:$AK$14</c:f>
              <c:numCache>
                <c:formatCode>0.0%</c:formatCode>
                <c:ptCount val="11"/>
                <c:pt idx="0">
                  <c:v>3.4638130104196002E-2</c:v>
                </c:pt>
                <c:pt idx="1">
                  <c:v>6.0450819672131097E-2</c:v>
                </c:pt>
                <c:pt idx="2">
                  <c:v>3.5353535353535297E-2</c:v>
                </c:pt>
                <c:pt idx="3">
                  <c:v>2.1754894851341501E-2</c:v>
                </c:pt>
                <c:pt idx="4">
                  <c:v>9.8792535675082307E-3</c:v>
                </c:pt>
                <c:pt idx="5">
                  <c:v>3.4931506849315098E-2</c:v>
                </c:pt>
                <c:pt idx="6">
                  <c:v>2.7974783293932201E-2</c:v>
                </c:pt>
                <c:pt idx="7">
                  <c:v>2.1668029435813599E-2</c:v>
                </c:pt>
                <c:pt idx="8">
                  <c:v>2.07415826111664E-2</c:v>
                </c:pt>
                <c:pt idx="9">
                  <c:v>3.6120401337792603E-2</c:v>
                </c:pt>
                <c:pt idx="10">
                  <c:v>2.8188029292639999E-2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200960"/>
        <c:axId val="178201352"/>
      </c:barChart>
      <c:catAx>
        <c:axId val="17820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0">
            <a:solidFill>
              <a:schemeClr val="bg1"/>
            </a:solidFill>
          </a:ln>
        </c:spPr>
        <c:crossAx val="178201352"/>
        <c:crosses val="autoZero"/>
        <c:auto val="1"/>
        <c:lblAlgn val="ctr"/>
        <c:lblOffset val="100"/>
        <c:noMultiLvlLbl val="0"/>
      </c:catAx>
      <c:valAx>
        <c:axId val="17820135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0">
            <a:solidFill>
              <a:schemeClr val="bg1"/>
            </a:solidFill>
          </a:ln>
        </c:spPr>
        <c:crossAx val="178200960"/>
        <c:crosses val="autoZero"/>
        <c:crossBetween val="between"/>
        <c:majorUnit val="0.02"/>
      </c:valAx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400" b="1" i="0">
          <a:solidFill>
            <a:schemeClr val="bg1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2803950122184802"/>
          <c:y val="9.3749640287769803E-3"/>
        </c:manualLayout>
      </c:layout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8333333333306E-2"/>
          <c:y val="0.19917937992126"/>
          <c:w val="0.745750328083989"/>
          <c:h val="0.8008206200787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LM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401026359004199"/>
                  <c:y val="6.076374100719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31.6</c:v>
                </c:pt>
                <c:pt idx="1">
                  <c:v>51.9</c:v>
                </c:pt>
                <c:pt idx="2">
                  <c:v>12.2</c:v>
                </c:pt>
                <c:pt idx="3">
                  <c:v>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tx1"/>
    </a:solidFill>
    <a:ln>
      <a:solidFill>
        <a:schemeClr val="tx1">
          <a:lumMod val="50000"/>
        </a:schemeClr>
      </a:solidFill>
    </a:ln>
  </c:spPr>
  <c:txPr>
    <a:bodyPr/>
    <a:lstStyle/>
    <a:p>
      <a:pPr>
        <a:defRPr sz="1800" b="1" i="0"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6243D-39D8-084D-8B93-0BF111584181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C7EAA-BB32-BD44-A0AE-07D77550F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88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C7EAA-BB32-BD44-A0AE-07D77550F7A2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85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2E4C973-00DC-6048-A695-11C09502A09F}" type="datetimeFigureOut">
              <a:rPr lang="it-IT" smtClean="0"/>
              <a:pPr/>
              <a:t>16/12/2014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76D60201-081C-E64F-A3EE-50C2CF510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9.xml"/><Relationship Id="rId4" Type="http://schemas.openxmlformats.org/officeDocument/2006/relationships/chart" Target="../charts/char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5.xml"/><Relationship Id="rId4" Type="http://schemas.openxmlformats.org/officeDocument/2006/relationships/chart" Target="../charts/char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4400" y="512063"/>
            <a:ext cx="7772400" cy="170052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/>
                <a:cs typeface="Calibri"/>
              </a:rPr>
              <a:t>Università degli Studi di Udine</a:t>
            </a:r>
            <a:br>
              <a:rPr lang="it-IT" b="1" dirty="0" smtClean="0">
                <a:latin typeface="Calibri"/>
                <a:cs typeface="Calibri"/>
              </a:rPr>
            </a:br>
            <a:r>
              <a:rPr lang="it-IT" b="1" dirty="0" smtClean="0">
                <a:latin typeface="Calibri"/>
                <a:cs typeface="Calibri"/>
              </a:rPr>
              <a:t>giornata della trasparenza</a:t>
            </a:r>
            <a:br>
              <a:rPr lang="it-IT" b="1" dirty="0" smtClean="0">
                <a:latin typeface="Calibri"/>
                <a:cs typeface="Calibri"/>
              </a:rPr>
            </a:br>
            <a:r>
              <a:rPr lang="it-IT" sz="2400" b="1" dirty="0" smtClean="0">
                <a:latin typeface="Calibri"/>
                <a:cs typeface="Calibri"/>
              </a:rPr>
              <a:t>Udine, 15 dicembre 2014</a:t>
            </a:r>
            <a:endParaRPr lang="it-IT" sz="24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12775" y="188259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D2 Confronto tra le aree disciplinari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AF03"/>
                </a:solidFill>
              </a:rPr>
              <a:t>Lingue e Lett. Straniere			85,1		</a:t>
            </a:r>
            <a:r>
              <a:rPr lang="it-IT" b="1" dirty="0" err="1" smtClean="0">
                <a:solidFill>
                  <a:srgbClr val="FFAF03"/>
                </a:solidFill>
              </a:rPr>
              <a:t>L+LM</a:t>
            </a:r>
            <a:r>
              <a:rPr lang="it-IT" b="1" dirty="0" smtClean="0">
                <a:solidFill>
                  <a:srgbClr val="FFAF03"/>
                </a:solidFill>
              </a:rPr>
              <a:t> (817+210 studenti)	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Scienze </a:t>
            </a:r>
            <a:r>
              <a:rPr lang="it-IT" b="1" dirty="0" err="1" smtClean="0">
                <a:solidFill>
                  <a:srgbClr val="FFFFFF"/>
                </a:solidFill>
              </a:rPr>
              <a:t>Mat</a:t>
            </a:r>
            <a:r>
              <a:rPr lang="it-IT" b="1" dirty="0" smtClean="0">
                <a:solidFill>
                  <a:srgbClr val="FFFFFF"/>
                </a:solidFill>
              </a:rPr>
              <a:t>, </a:t>
            </a:r>
            <a:r>
              <a:rPr lang="it-IT" b="1" dirty="0" err="1" smtClean="0">
                <a:solidFill>
                  <a:srgbClr val="FFFFFF"/>
                </a:solidFill>
              </a:rPr>
              <a:t>Inf</a:t>
            </a:r>
            <a:r>
              <a:rPr lang="it-IT" b="1" dirty="0" smtClean="0">
                <a:solidFill>
                  <a:srgbClr val="FFFFFF"/>
                </a:solidFill>
              </a:rPr>
              <a:t>, Multimedia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</a:p>
          <a:p>
            <a:r>
              <a:rPr lang="it-IT" b="1" dirty="0" smtClean="0"/>
              <a:t>Medicina</a:t>
            </a:r>
            <a:r>
              <a:rPr lang="it-IT" b="1" dirty="0" smtClean="0">
                <a:solidFill>
                  <a:srgbClr val="FFAF03"/>
                </a:solidFill>
              </a:rPr>
              <a:t>						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  <a:endParaRPr lang="it-IT" b="1" dirty="0" smtClean="0"/>
          </a:p>
          <a:p>
            <a:r>
              <a:rPr lang="it-IT" b="1" dirty="0" smtClean="0">
                <a:solidFill>
                  <a:srgbClr val="FFFFFF"/>
                </a:solidFill>
              </a:rPr>
              <a:t>Giurisprudenza</a:t>
            </a:r>
            <a:r>
              <a:rPr lang="it-IT" b="1" dirty="0" smtClean="0">
                <a:solidFill>
                  <a:schemeClr val="accent1"/>
                </a:solidFill>
              </a:rPr>
              <a:t>					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/>
              <a:t>Ingegneria e Architettura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Biotecnologie					</a:t>
            </a:r>
            <a:r>
              <a:rPr lang="it-IT" b="1" dirty="0" smtClean="0">
                <a:solidFill>
                  <a:schemeClr val="accent1"/>
                </a:solidFill>
              </a:rPr>
              <a:t>76,6		</a:t>
            </a:r>
            <a:r>
              <a:rPr lang="it-IT" b="1" dirty="0" err="1" smtClean="0">
                <a:solidFill>
                  <a:schemeClr val="accent1"/>
                </a:solidFill>
              </a:rPr>
              <a:t>L</a:t>
            </a:r>
            <a:r>
              <a:rPr lang="it-IT" b="1" dirty="0" smtClean="0">
                <a:solidFill>
                  <a:schemeClr val="accent1"/>
                </a:solidFill>
              </a:rPr>
              <a:t> (114 studenti)</a:t>
            </a:r>
          </a:p>
          <a:p>
            <a:r>
              <a:rPr lang="it-IT" b="1" dirty="0" smtClean="0"/>
              <a:t>Valore medio UNIUD				82,5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11%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8"/>
            <a:ext cx="7918450" cy="1540629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D3 Il materiale didattico (indicato e disponibile) è adeguato per lo studio della materia?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1278179" y="2024068"/>
          <a:ext cx="3351436" cy="206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4629614" y="2024068"/>
          <a:ext cx="3400513" cy="206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1278178" y="4099744"/>
          <a:ext cx="3351437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4629613" y="4099744"/>
          <a:ext cx="3400513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0752" y="188259"/>
            <a:ext cx="8140473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D3  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frequentanti       non frequentanti (10,3%)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985345" y="977153"/>
          <a:ext cx="3044160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985345" y="2714653"/>
          <a:ext cx="3048000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985345" y="4452153"/>
          <a:ext cx="3048000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863058" y="987261"/>
          <a:ext cx="3105615" cy="173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4863058" y="2728650"/>
          <a:ext cx="3105614" cy="173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4863058" y="4470039"/>
          <a:ext cx="3105614" cy="171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D3. Confronto frequentanti non frequentanti</a:t>
            </a:r>
            <a:br>
              <a:rPr lang="it-IT" sz="3200" b="1" dirty="0" smtClean="0">
                <a:latin typeface="Calibri"/>
                <a:cs typeface="Calibri"/>
              </a:rPr>
            </a:br>
            <a:r>
              <a:rPr lang="it-IT" sz="3200" b="1" dirty="0" smtClean="0">
                <a:latin typeface="Calibri"/>
                <a:cs typeface="Calibri"/>
              </a:rPr>
              <a:t>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9341" y="1388921"/>
            <a:ext cx="2128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85,1%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52863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74622" y="5445107"/>
            <a:ext cx="202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AF03"/>
                </a:solidFill>
              </a:rPr>
              <a:t>soddisfatti 81,7%</a:t>
            </a:r>
          </a:p>
          <a:p>
            <a:r>
              <a:rPr lang="it-IT" b="1" dirty="0" smtClean="0">
                <a:solidFill>
                  <a:srgbClr val="FFAF03"/>
                </a:solidFill>
              </a:rPr>
              <a:t>6075 questionari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627341" y="10337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3973791" y="37769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12775" y="188259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D3 Confronto tra le aree disciplinari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chemeClr val="accent1"/>
                </a:solidFill>
              </a:rPr>
              <a:t>Giurisprudenza					88,50		</a:t>
            </a:r>
            <a:r>
              <a:rPr lang="it-IT" b="1" dirty="0" err="1" smtClean="0">
                <a:solidFill>
                  <a:schemeClr val="accent1"/>
                </a:solidFill>
              </a:rPr>
              <a:t>LMcu</a:t>
            </a:r>
            <a:r>
              <a:rPr lang="it-IT" b="1" dirty="0" smtClean="0">
                <a:solidFill>
                  <a:schemeClr val="accent1"/>
                </a:solidFill>
              </a:rPr>
              <a:t> (642 studenti)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Lingue e Lett. Straniere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Medicina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  <a:endParaRPr lang="it-IT" b="1" dirty="0" smtClean="0"/>
          </a:p>
          <a:p>
            <a:r>
              <a:rPr lang="it-IT" b="1" dirty="0" smtClean="0">
                <a:solidFill>
                  <a:srgbClr val="FFFFFF"/>
                </a:solidFill>
              </a:rPr>
              <a:t>Scienze </a:t>
            </a:r>
            <a:r>
              <a:rPr lang="it-IT" b="1" dirty="0" err="1" smtClean="0">
                <a:solidFill>
                  <a:srgbClr val="FFFFFF"/>
                </a:solidFill>
              </a:rPr>
              <a:t>Mat</a:t>
            </a:r>
            <a:r>
              <a:rPr lang="it-IT" b="1" dirty="0" smtClean="0">
                <a:solidFill>
                  <a:srgbClr val="FFFFFF"/>
                </a:solidFill>
              </a:rPr>
              <a:t>, </a:t>
            </a:r>
            <a:r>
              <a:rPr lang="it-IT" b="1" dirty="0" err="1" smtClean="0">
                <a:solidFill>
                  <a:srgbClr val="FFFFFF"/>
                </a:solidFill>
              </a:rPr>
              <a:t>Inf</a:t>
            </a:r>
            <a:r>
              <a:rPr lang="it-IT" b="1" dirty="0" smtClean="0">
                <a:solidFill>
                  <a:srgbClr val="FFFFFF"/>
                </a:solidFill>
              </a:rPr>
              <a:t>, Multimedia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Biotecnologie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Ingegneria e Architettura		77,85		</a:t>
            </a:r>
            <a:r>
              <a:rPr lang="it-IT" b="1" dirty="0" err="1" smtClean="0">
                <a:solidFill>
                  <a:schemeClr val="accent1"/>
                </a:solidFill>
              </a:rPr>
              <a:t>L</a:t>
            </a:r>
            <a:r>
              <a:rPr lang="it-IT" b="1" dirty="0" smtClean="0">
                <a:solidFill>
                  <a:schemeClr val="accent1"/>
                </a:solidFill>
              </a:rPr>
              <a:t> (1313 studenti)</a:t>
            </a:r>
          </a:p>
          <a:p>
            <a:r>
              <a:rPr lang="it-IT" b="1" dirty="0" smtClean="0"/>
              <a:t>Valore medio UNIUD				85,00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14%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143392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D4 Le modalità di esame sono state definite in modo chiaro?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Grafico 3"/>
          <p:cNvGraphicFramePr/>
          <p:nvPr/>
        </p:nvGraphicFramePr>
        <p:xfrm>
          <a:off x="1278180" y="2067744"/>
          <a:ext cx="3375974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4654154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4654155" y="2067744"/>
          <a:ext cx="3375974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1278180" y="4099744"/>
          <a:ext cx="3375973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189" y="188259"/>
            <a:ext cx="8173036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D4   frequentanti        non frequentanti (10,1%)</a:t>
            </a:r>
            <a:endParaRPr lang="it-IT" sz="3200" b="1" dirty="0">
              <a:latin typeface="Calibri"/>
              <a:cs typeface="Calibri"/>
            </a:endParaRPr>
          </a:p>
        </p:txBody>
      </p:sp>
      <p:graphicFrame>
        <p:nvGraphicFramePr>
          <p:cNvPr id="3" name="Grafico 2"/>
          <p:cNvGraphicFramePr/>
          <p:nvPr/>
        </p:nvGraphicFramePr>
        <p:xfrm>
          <a:off x="981505" y="977153"/>
          <a:ext cx="3048000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4914629" y="977153"/>
          <a:ext cx="3048000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981505" y="2714653"/>
          <a:ext cx="3048000" cy="179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4914629" y="2714653"/>
          <a:ext cx="3048000" cy="179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985345" y="4511014"/>
          <a:ext cx="3044160" cy="17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914629" y="4511014"/>
          <a:ext cx="3044159" cy="17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D4 Confronto frequentanti non frequentanti</a:t>
            </a:r>
            <a:br>
              <a:rPr lang="it-IT" sz="3200" b="1" dirty="0" smtClean="0">
                <a:latin typeface="Calibri"/>
                <a:cs typeface="Calibri"/>
              </a:rPr>
            </a:br>
            <a:r>
              <a:rPr lang="it-IT" sz="3200" b="1" dirty="0" smtClean="0">
                <a:latin typeface="Calibri"/>
                <a:cs typeface="Calibri"/>
              </a:rPr>
              <a:t>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9341" y="1388921"/>
            <a:ext cx="2128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89,1%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53913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74622" y="5445107"/>
            <a:ext cx="202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AF03"/>
                </a:solidFill>
              </a:rPr>
              <a:t>soddisfatti 85,7%</a:t>
            </a:r>
          </a:p>
          <a:p>
            <a:r>
              <a:rPr lang="it-IT" b="1" dirty="0" smtClean="0">
                <a:solidFill>
                  <a:srgbClr val="FFAF03"/>
                </a:solidFill>
              </a:rPr>
              <a:t>6063 questionari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3973791" y="37769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627341" y="10337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D4 Confronto tra le aree disciplinari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chemeClr val="accent1"/>
                </a:solidFill>
              </a:rPr>
              <a:t>Giurisprudenza					93,01		</a:t>
            </a:r>
            <a:r>
              <a:rPr lang="it-IT" b="1" dirty="0" err="1" smtClean="0">
                <a:solidFill>
                  <a:schemeClr val="accent1"/>
                </a:solidFill>
              </a:rPr>
              <a:t>LMcu</a:t>
            </a:r>
            <a:r>
              <a:rPr lang="it-IT" b="1" dirty="0" smtClean="0">
                <a:solidFill>
                  <a:schemeClr val="accent1"/>
                </a:solidFill>
              </a:rPr>
              <a:t> (642 studenti)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Scienze </a:t>
            </a:r>
            <a:r>
              <a:rPr lang="it-IT" b="1" dirty="0" err="1" smtClean="0">
                <a:solidFill>
                  <a:srgbClr val="FFFFFF"/>
                </a:solidFill>
              </a:rPr>
              <a:t>Mat</a:t>
            </a:r>
            <a:r>
              <a:rPr lang="it-IT" b="1" dirty="0" smtClean="0">
                <a:solidFill>
                  <a:srgbClr val="FFFFFF"/>
                </a:solidFill>
              </a:rPr>
              <a:t>, </a:t>
            </a:r>
            <a:r>
              <a:rPr lang="it-IT" b="1" dirty="0" err="1" smtClean="0">
                <a:solidFill>
                  <a:srgbClr val="FFFFFF"/>
                </a:solidFill>
              </a:rPr>
              <a:t>Inf</a:t>
            </a:r>
            <a:r>
              <a:rPr lang="it-IT" b="1" dirty="0" smtClean="0">
                <a:solidFill>
                  <a:srgbClr val="FFFFFF"/>
                </a:solidFill>
              </a:rPr>
              <a:t>, Multimedia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Medicina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Lingue e Lett. Straniere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Ingegneria e Architettura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Biotecnologie</a:t>
            </a:r>
          </a:p>
          <a:p>
            <a:r>
              <a:rPr lang="it-IT" b="1" dirty="0" err="1" smtClean="0">
                <a:solidFill>
                  <a:schemeClr val="accent1"/>
                </a:solidFill>
              </a:rPr>
              <a:t>Comuniczione</a:t>
            </a:r>
            <a:r>
              <a:rPr lang="it-IT" b="1" dirty="0" smtClean="0">
                <a:solidFill>
                  <a:schemeClr val="accent1"/>
                </a:solidFill>
              </a:rPr>
              <a:t> e Formazione		84,79		</a:t>
            </a:r>
            <a:r>
              <a:rPr lang="it-IT" b="1" dirty="0" err="1" smtClean="0">
                <a:solidFill>
                  <a:schemeClr val="accent1"/>
                </a:solidFill>
              </a:rPr>
              <a:t>L+LMcu</a:t>
            </a:r>
            <a:r>
              <a:rPr lang="it-IT" b="1" dirty="0" smtClean="0">
                <a:solidFill>
                  <a:schemeClr val="accent1"/>
                </a:solidFill>
              </a:rPr>
              <a:t> (515+327 studenti)</a:t>
            </a:r>
          </a:p>
          <a:p>
            <a:r>
              <a:rPr lang="it-IT" b="1" dirty="0" smtClean="0"/>
              <a:t>Valore medio UNIUD				88,65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10%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latin typeface="Calibri"/>
                <a:cs typeface="Calibri"/>
              </a:rPr>
              <a:t>Riassunto delle prime quattro domande</a:t>
            </a:r>
            <a:endParaRPr lang="it-IT" sz="3600" b="1" dirty="0">
              <a:latin typeface="Calibri"/>
              <a:cs typeface="Calibri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612775" y="1823373"/>
          <a:ext cx="7918450" cy="4261323"/>
        </p:xfrm>
        <a:graphic>
          <a:graphicData uri="http://schemas.openxmlformats.org/drawingml/2006/table">
            <a:tbl>
              <a:tblPr/>
              <a:tblGrid>
                <a:gridCol w="7918450"/>
              </a:tblGrid>
              <a:tr h="1357461">
                <a:tc>
                  <a:txBody>
                    <a:bodyPr/>
                    <a:lstStyle/>
                    <a:p>
                      <a:pPr algn="just" fontAlgn="b"/>
                      <a:r>
                        <a:rPr lang="it-IT" sz="2400" b="1" i="0" u="none" strike="noStrike">
                          <a:solidFill>
                            <a:schemeClr val="accent1"/>
                          </a:solidFill>
                          <a:latin typeface="Calibri"/>
                        </a:rPr>
                        <a:t>1. Le conoscenze preliminari possedute sono risultate sufficienti per la comprensione degli argomenti previsti nel programma d'esame?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7954">
                <a:tc>
                  <a:txBody>
                    <a:bodyPr/>
                    <a:lstStyle/>
                    <a:p>
                      <a:pPr algn="just" fontAlgn="b"/>
                      <a:r>
                        <a:rPr lang="it-IT" sz="2400" b="1" i="0" u="none" strike="noStrike">
                          <a:solidFill>
                            <a:schemeClr val="accent1"/>
                          </a:solidFill>
                          <a:latin typeface="Calibri"/>
                        </a:rPr>
                        <a:t>2. Il carico di studio dell'insegnamento è proporzionato ai crediti assegnati?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7954">
                <a:tc>
                  <a:txBody>
                    <a:bodyPr/>
                    <a:lstStyle/>
                    <a:p>
                      <a:pPr algn="just" fontAlgn="b"/>
                      <a:r>
                        <a:rPr lang="it-IT" sz="2400" b="1" i="0" u="none" strike="noStrike">
                          <a:solidFill>
                            <a:schemeClr val="accent1"/>
                          </a:solidFill>
                          <a:latin typeface="Calibri"/>
                        </a:rPr>
                        <a:t>3. Il materiale didattico (indicato e disponibile) è adeguato per lo studio della materia?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7954">
                <a:tc>
                  <a:txBody>
                    <a:bodyPr/>
                    <a:lstStyle/>
                    <a:p>
                      <a:pPr algn="just" fontAlgn="b"/>
                      <a:r>
                        <a:rPr lang="it-IT" sz="2400" b="1" i="0" u="none" strike="noStrike" dirty="0" err="1">
                          <a:solidFill>
                            <a:schemeClr val="accent1"/>
                          </a:solidFill>
                          <a:latin typeface="Calibri"/>
                        </a:rPr>
                        <a:t>4</a:t>
                      </a:r>
                      <a:r>
                        <a:rPr lang="it-IT" sz="2400" b="1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. Le modalità di esame sono state definite in modo chiaro?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Outlook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2354" y="1371600"/>
            <a:ext cx="88216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  <a:latin typeface="Calibri"/>
                <a:cs typeface="Calibri"/>
              </a:rPr>
              <a:t>Filo logico dell’analisi</a:t>
            </a:r>
          </a:p>
          <a:p>
            <a:pPr marL="260350" indent="-260350">
              <a:buFont typeface="Arial"/>
              <a:buChar char="•"/>
            </a:pPr>
            <a:r>
              <a:rPr lang="it-IT" sz="2400" dirty="0" smtClean="0">
                <a:latin typeface="Calibri"/>
                <a:cs typeface="Calibri"/>
              </a:rPr>
              <a:t>dati disaggregati a vari livelli</a:t>
            </a:r>
          </a:p>
          <a:p>
            <a:pPr marL="635000" indent="-374650">
              <a:buFont typeface="Wingdings" charset="2"/>
              <a:buChar char="§"/>
            </a:pPr>
            <a:r>
              <a:rPr lang="it-IT" sz="2400" dirty="0" smtClean="0">
                <a:latin typeface="Calibri"/>
                <a:cs typeface="Calibri"/>
              </a:rPr>
              <a:t>studenti frequentanti e non frequentanti</a:t>
            </a:r>
          </a:p>
          <a:p>
            <a:pPr marL="635000" indent="-374650">
              <a:buFont typeface="Wingdings" charset="2"/>
              <a:buChar char="§"/>
            </a:pPr>
            <a:r>
              <a:rPr lang="it-IT" sz="2400" dirty="0" smtClean="0">
                <a:latin typeface="Calibri"/>
                <a:cs typeface="Calibri"/>
              </a:rPr>
              <a:t>corsi Laurea, Laurea Magistrale e Laurea Magistrale a ciclo unico</a:t>
            </a:r>
          </a:p>
          <a:p>
            <a:pPr marL="635000" indent="-374650">
              <a:buFont typeface="Wingdings" charset="2"/>
              <a:buChar char="§"/>
            </a:pPr>
            <a:r>
              <a:rPr lang="it-IT" sz="2400" dirty="0" smtClean="0">
                <a:latin typeface="Calibri"/>
                <a:cs typeface="Calibri"/>
              </a:rPr>
              <a:t>aree disciplinari</a:t>
            </a:r>
          </a:p>
          <a:p>
            <a:pPr marL="260350" indent="-260350">
              <a:buFont typeface="Arial"/>
              <a:buChar char="•"/>
            </a:pPr>
            <a:r>
              <a:rPr lang="it-IT" sz="2400" dirty="0" smtClean="0">
                <a:latin typeface="Calibri"/>
                <a:cs typeface="Calibri"/>
              </a:rPr>
              <a:t>dati aggregati</a:t>
            </a:r>
          </a:p>
          <a:p>
            <a:pPr marL="260350" indent="-260350"/>
            <a:r>
              <a:rPr lang="it-IT" sz="2400" dirty="0" smtClean="0">
                <a:solidFill>
                  <a:schemeClr val="accent1"/>
                </a:solidFill>
                <a:latin typeface="Calibri"/>
                <a:cs typeface="Calibri"/>
              </a:rPr>
              <a:t>Presentazione</a:t>
            </a:r>
          </a:p>
          <a:p>
            <a:pPr marL="260350" indent="-260350">
              <a:buFont typeface="Arial"/>
              <a:buChar char="•"/>
            </a:pPr>
            <a:r>
              <a:rPr lang="it-IT" sz="2400" dirty="0" smtClean="0">
                <a:latin typeface="Calibri"/>
                <a:cs typeface="Calibri"/>
              </a:rPr>
              <a:t>domande raggruppate</a:t>
            </a:r>
          </a:p>
          <a:p>
            <a:pPr marL="635000" indent="-374650">
              <a:buFont typeface="Wingdings" charset="2"/>
              <a:buChar char="§"/>
            </a:pPr>
            <a:r>
              <a:rPr lang="it-IT" sz="2400" dirty="0" smtClean="0">
                <a:latin typeface="Calibri"/>
                <a:cs typeface="Calibri"/>
              </a:rPr>
              <a:t>da domanda </a:t>
            </a:r>
            <a:r>
              <a:rPr lang="it-IT" sz="2400" dirty="0" err="1" smtClean="0">
                <a:latin typeface="Calibri"/>
                <a:cs typeface="Calibri"/>
              </a:rPr>
              <a:t>1</a:t>
            </a:r>
            <a:r>
              <a:rPr lang="it-IT" sz="2400" dirty="0" smtClean="0">
                <a:latin typeface="Calibri"/>
                <a:cs typeface="Calibri"/>
              </a:rPr>
              <a:t> a </a:t>
            </a:r>
            <a:r>
              <a:rPr lang="it-IT" sz="2400" dirty="0" err="1" smtClean="0">
                <a:latin typeface="Calibri"/>
                <a:cs typeface="Calibri"/>
              </a:rPr>
              <a:t>4</a:t>
            </a:r>
            <a:r>
              <a:rPr lang="it-IT" sz="2400" dirty="0" smtClean="0">
                <a:latin typeface="Calibri"/>
                <a:cs typeface="Calibri"/>
              </a:rPr>
              <a:t>: domande generali per tutti gli studenti</a:t>
            </a:r>
          </a:p>
          <a:p>
            <a:pPr marL="635000" indent="-374650">
              <a:buFont typeface="Wingdings" charset="2"/>
              <a:buChar char="§"/>
            </a:pPr>
            <a:r>
              <a:rPr lang="it-IT" sz="2400" dirty="0" smtClean="0">
                <a:latin typeface="Calibri"/>
                <a:cs typeface="Calibri"/>
              </a:rPr>
              <a:t>da domanda </a:t>
            </a:r>
            <a:r>
              <a:rPr lang="it-IT" sz="2400" dirty="0" err="1" smtClean="0">
                <a:latin typeface="Calibri"/>
                <a:cs typeface="Calibri"/>
              </a:rPr>
              <a:t>5</a:t>
            </a:r>
            <a:r>
              <a:rPr lang="it-IT" sz="2400" dirty="0" smtClean="0">
                <a:latin typeface="Calibri"/>
                <a:cs typeface="Calibri"/>
              </a:rPr>
              <a:t> a </a:t>
            </a:r>
            <a:r>
              <a:rPr lang="it-IT" sz="2400" dirty="0" err="1" smtClean="0">
                <a:latin typeface="Calibri"/>
                <a:cs typeface="Calibri"/>
              </a:rPr>
              <a:t>9</a:t>
            </a:r>
            <a:r>
              <a:rPr lang="it-IT" sz="2400" dirty="0" smtClean="0">
                <a:latin typeface="Calibri"/>
                <a:cs typeface="Calibri"/>
              </a:rPr>
              <a:t>: domande specifiche per i soli frequentanti</a:t>
            </a:r>
          </a:p>
          <a:p>
            <a:pPr marL="635000" indent="-374650">
              <a:buFont typeface="Wingdings" charset="2"/>
              <a:buChar char="§"/>
            </a:pPr>
            <a:r>
              <a:rPr lang="it-IT" sz="2400" dirty="0" smtClean="0">
                <a:latin typeface="Calibri"/>
                <a:cs typeface="Calibri"/>
              </a:rPr>
              <a:t>da domanda 10 a 11: domande per tutti gli studenti</a:t>
            </a:r>
          </a:p>
          <a:p>
            <a:pPr marL="260350" indent="-260350">
              <a:buFont typeface="Arial"/>
              <a:buChar char="•"/>
            </a:pPr>
            <a:r>
              <a:rPr lang="it-IT" sz="2400" dirty="0" smtClean="0">
                <a:latin typeface="Calibri"/>
                <a:cs typeface="Calibri"/>
              </a:rPr>
              <a:t>grafici d’insieme e conclusioni</a:t>
            </a:r>
          </a:p>
          <a:p>
            <a:pPr marL="260350" indent="-260350"/>
            <a:endParaRPr lang="it-IT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D1 </a:t>
            </a:r>
            <a:r>
              <a:rPr lang="it-IT" sz="3200" b="1" dirty="0" err="1" smtClean="0">
                <a:latin typeface="Calibri"/>
                <a:cs typeface="Calibri"/>
              </a:rPr>
              <a:t>–</a:t>
            </a:r>
            <a:r>
              <a:rPr lang="it-IT" sz="3200" b="1" dirty="0" smtClean="0">
                <a:latin typeface="Calibri"/>
                <a:cs typeface="Calibri"/>
              </a:rPr>
              <a:t> D4 tutti gli studenti e tutte le Lauree di primo livello</a:t>
            </a:r>
            <a:br>
              <a:rPr lang="it-IT" sz="3200" b="1" dirty="0" smtClean="0">
                <a:latin typeface="Calibri"/>
                <a:cs typeface="Calibri"/>
              </a:rPr>
            </a:br>
            <a:endParaRPr lang="it-IT" sz="3200" b="1" dirty="0">
              <a:latin typeface="Calibri"/>
              <a:cs typeface="Calibri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934115" y="988300"/>
            <a:ext cx="7369176" cy="5507466"/>
            <a:chOff x="1162049" y="825500"/>
            <a:chExt cx="7369176" cy="5507466"/>
          </a:xfrm>
        </p:grpSpPr>
        <p:graphicFrame>
          <p:nvGraphicFramePr>
            <p:cNvPr id="3" name="Grafico 2"/>
            <p:cNvGraphicFramePr/>
            <p:nvPr/>
          </p:nvGraphicFramePr>
          <p:xfrm>
            <a:off x="1162049" y="825500"/>
            <a:ext cx="7369175" cy="55074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Connettore 1 4"/>
            <p:cNvCxnSpPr/>
            <p:nvPr/>
          </p:nvCxnSpPr>
          <p:spPr>
            <a:xfrm flipV="1">
              <a:off x="1748165" y="1465211"/>
              <a:ext cx="6783060" cy="4884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5"/>
            <p:cNvCxnSpPr/>
            <p:nvPr/>
          </p:nvCxnSpPr>
          <p:spPr>
            <a:xfrm flipV="1">
              <a:off x="1737755" y="1682731"/>
              <a:ext cx="6793470" cy="488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53743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D5 Gli orari di svolgimento di lezioni, esercitazioni e altre eventuali attività didattiche sono rispettati?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654154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1278178" y="2053607"/>
          <a:ext cx="3375973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654155" y="2053607"/>
          <a:ext cx="3375972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1278180" y="4085607"/>
          <a:ext cx="3375975" cy="205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D5 tutti i frequentanti e 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17292" y="4163472"/>
            <a:ext cx="222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94,4%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54253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569956" y="962886"/>
          <a:ext cx="6251556" cy="450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D6 Confronto tra le aree disciplinari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chemeClr val="accent1"/>
                </a:solidFill>
              </a:rPr>
              <a:t>Scienze </a:t>
            </a:r>
            <a:r>
              <a:rPr lang="it-IT" b="1" dirty="0" err="1" smtClean="0">
                <a:solidFill>
                  <a:schemeClr val="accent1"/>
                </a:solidFill>
              </a:rPr>
              <a:t>Mat</a:t>
            </a:r>
            <a:r>
              <a:rPr lang="it-IT" b="1" dirty="0" smtClean="0">
                <a:solidFill>
                  <a:schemeClr val="accent1"/>
                </a:solidFill>
              </a:rPr>
              <a:t>, </a:t>
            </a:r>
            <a:r>
              <a:rPr lang="it-IT" b="1" dirty="0" err="1" smtClean="0">
                <a:solidFill>
                  <a:schemeClr val="accent1"/>
                </a:solidFill>
              </a:rPr>
              <a:t>Inf</a:t>
            </a:r>
            <a:r>
              <a:rPr lang="it-IT" b="1" dirty="0" smtClean="0">
                <a:solidFill>
                  <a:schemeClr val="accent1"/>
                </a:solidFill>
              </a:rPr>
              <a:t>, Multimedia		97,54		</a:t>
            </a:r>
            <a:r>
              <a:rPr lang="it-IT" b="1" dirty="0" err="1" smtClean="0">
                <a:solidFill>
                  <a:schemeClr val="accent1"/>
                </a:solidFill>
              </a:rPr>
              <a:t>L</a:t>
            </a:r>
            <a:r>
              <a:rPr lang="it-IT" b="1" dirty="0" smtClean="0">
                <a:solidFill>
                  <a:schemeClr val="accent1"/>
                </a:solidFill>
              </a:rPr>
              <a:t> (763 studenti)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Lingue e Lett. Straniere</a:t>
            </a:r>
          </a:p>
          <a:p>
            <a:r>
              <a:rPr lang="it-IT" b="1" dirty="0" smtClean="0"/>
              <a:t>Giurisprudenza</a:t>
            </a:r>
            <a:r>
              <a:rPr lang="it-IT" b="1" dirty="0" smtClean="0">
                <a:solidFill>
                  <a:schemeClr val="accent1"/>
                </a:solidFill>
              </a:rPr>
              <a:t>							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Medicina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Ingegneria e Architettura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Biotecnologie</a:t>
            </a:r>
          </a:p>
          <a:p>
            <a:r>
              <a:rPr lang="it-IT" b="1" dirty="0" err="1" smtClean="0">
                <a:solidFill>
                  <a:schemeClr val="accent1"/>
                </a:solidFill>
              </a:rPr>
              <a:t>Comuniczione</a:t>
            </a:r>
            <a:r>
              <a:rPr lang="it-IT" b="1" dirty="0" smtClean="0">
                <a:solidFill>
                  <a:schemeClr val="accent1"/>
                </a:solidFill>
              </a:rPr>
              <a:t> e Formazione		91,83		</a:t>
            </a:r>
            <a:r>
              <a:rPr lang="it-IT" b="1" dirty="0" err="1" smtClean="0">
                <a:solidFill>
                  <a:schemeClr val="accent1"/>
                </a:solidFill>
              </a:rPr>
              <a:t>L</a:t>
            </a:r>
            <a:r>
              <a:rPr lang="it-IT" b="1" dirty="0" smtClean="0">
                <a:solidFill>
                  <a:schemeClr val="accent1"/>
                </a:solidFill>
              </a:rPr>
              <a:t> (515 studenti)</a:t>
            </a:r>
          </a:p>
          <a:p>
            <a:r>
              <a:rPr lang="it-IT" b="1" dirty="0" smtClean="0"/>
              <a:t>Valore medio UNIUD				94,20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6%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53743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D6 Il docente stimola/motiva l’interesse verso la disciplina?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654154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1278177" y="2053607"/>
          <a:ext cx="3375973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4658206" y="2048690"/>
          <a:ext cx="3375978" cy="203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/>
          <p:cNvGraphicFramePr/>
          <p:nvPr/>
        </p:nvGraphicFramePr>
        <p:xfrm>
          <a:off x="1286287" y="4085605"/>
          <a:ext cx="3371919" cy="205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D6 tutti i frequentanti e 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17292" y="4163472"/>
            <a:ext cx="222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85,4%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53805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</p:txBody>
      </p:sp>
      <p:graphicFrame>
        <p:nvGraphicFramePr>
          <p:cNvPr id="8" name="Grafico 7"/>
          <p:cNvGraphicFramePr/>
          <p:nvPr/>
        </p:nvGraphicFramePr>
        <p:xfrm>
          <a:off x="569956" y="962885"/>
          <a:ext cx="6251556" cy="450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D6 Confronto tra le aree disciplinari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AF03"/>
                </a:solidFill>
              </a:rPr>
              <a:t>Giurisprudenza					91,89		</a:t>
            </a:r>
            <a:r>
              <a:rPr lang="it-IT" b="1" dirty="0" err="1" smtClean="0">
                <a:solidFill>
                  <a:srgbClr val="FFAF03"/>
                </a:solidFill>
              </a:rPr>
              <a:t>LMcu</a:t>
            </a:r>
            <a:r>
              <a:rPr lang="it-IT" b="1" dirty="0" smtClean="0">
                <a:solidFill>
                  <a:srgbClr val="FFAF03"/>
                </a:solidFill>
              </a:rPr>
              <a:t> (642 studenti)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Medicina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/>
              <a:t>Lingue e Lett. Straniere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Biotecnologie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Scienze </a:t>
            </a:r>
            <a:r>
              <a:rPr lang="it-IT" b="1" dirty="0" err="1" smtClean="0">
                <a:solidFill>
                  <a:srgbClr val="FFFFFF"/>
                </a:solidFill>
              </a:rPr>
              <a:t>Mat</a:t>
            </a:r>
            <a:r>
              <a:rPr lang="it-IT" b="1" dirty="0" smtClean="0">
                <a:solidFill>
                  <a:srgbClr val="FFFFFF"/>
                </a:solidFill>
              </a:rPr>
              <a:t>, </a:t>
            </a:r>
            <a:r>
              <a:rPr lang="it-IT" b="1" dirty="0" err="1" smtClean="0">
                <a:solidFill>
                  <a:srgbClr val="FFFFFF"/>
                </a:solidFill>
              </a:rPr>
              <a:t>Inf</a:t>
            </a:r>
            <a:r>
              <a:rPr lang="it-IT" b="1" dirty="0" smtClean="0">
                <a:solidFill>
                  <a:srgbClr val="FFFFFF"/>
                </a:solidFill>
              </a:rPr>
              <a:t>, Multimedia</a:t>
            </a:r>
            <a:r>
              <a:rPr lang="it-IT" b="1" dirty="0" smtClean="0">
                <a:solidFill>
                  <a:schemeClr val="accent1"/>
                </a:solidFill>
              </a:rPr>
              <a:t>					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Ingegneria e Architettura</a:t>
            </a:r>
            <a:r>
              <a:rPr lang="it-IT" b="1" dirty="0" smtClean="0">
                <a:solidFill>
                  <a:srgbClr val="FFFFFF"/>
                </a:solidFill>
              </a:rPr>
              <a:t>		</a:t>
            </a:r>
            <a:r>
              <a:rPr lang="it-IT" b="1" dirty="0" smtClean="0">
                <a:solidFill>
                  <a:schemeClr val="accent1"/>
                </a:solidFill>
              </a:rPr>
              <a:t>81,47		</a:t>
            </a:r>
            <a:r>
              <a:rPr lang="it-IT" b="1" dirty="0" err="1" smtClean="0">
                <a:solidFill>
                  <a:schemeClr val="accent1"/>
                </a:solidFill>
              </a:rPr>
              <a:t>L</a:t>
            </a:r>
            <a:r>
              <a:rPr lang="it-IT" b="1" dirty="0" smtClean="0">
                <a:solidFill>
                  <a:schemeClr val="accent1"/>
                </a:solidFill>
              </a:rPr>
              <a:t> (1313 studenti)</a:t>
            </a:r>
          </a:p>
          <a:p>
            <a:r>
              <a:rPr lang="it-IT" b="1" dirty="0" smtClean="0"/>
              <a:t>Valore medio UNIUD				85,00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13%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266313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D7 Il docente espone gli argomenti in modo chiaro?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654154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1286284" y="2048690"/>
          <a:ext cx="3371922" cy="207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4658206" y="2048690"/>
          <a:ext cx="3375978" cy="207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1291677" y="4130513"/>
          <a:ext cx="3379890" cy="202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D7 tutti i frequentanti e 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17292" y="4163472"/>
            <a:ext cx="222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87,1%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54109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627341" y="788894"/>
          <a:ext cx="6289951" cy="46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D7 Confronto tra le aree disciplinari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042" y="977153"/>
            <a:ext cx="8669561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AF03"/>
                </a:solidFill>
              </a:rPr>
              <a:t>Giurisprudenza					91,89		</a:t>
            </a:r>
            <a:r>
              <a:rPr lang="it-IT" b="1" dirty="0" err="1" smtClean="0">
                <a:solidFill>
                  <a:srgbClr val="FFAF03"/>
                </a:solidFill>
              </a:rPr>
              <a:t>LMcu</a:t>
            </a:r>
            <a:r>
              <a:rPr lang="it-IT" b="1" dirty="0" smtClean="0">
                <a:solidFill>
                  <a:srgbClr val="FFAF03"/>
                </a:solidFill>
              </a:rPr>
              <a:t> (642 studenti)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Medicina</a:t>
            </a:r>
          </a:p>
          <a:p>
            <a:r>
              <a:rPr lang="it-IT" b="1" dirty="0" smtClean="0"/>
              <a:t>Lingue e Lett. Straniere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/>
              <a:t>Lingue e Lett. Straniere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Biotecnologie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Scienze </a:t>
            </a:r>
            <a:r>
              <a:rPr lang="it-IT" b="1" dirty="0" err="1" smtClean="0">
                <a:solidFill>
                  <a:srgbClr val="FFFFFF"/>
                </a:solidFill>
              </a:rPr>
              <a:t>Mat</a:t>
            </a:r>
            <a:r>
              <a:rPr lang="it-IT" b="1" dirty="0" smtClean="0">
                <a:solidFill>
                  <a:srgbClr val="FFFFFF"/>
                </a:solidFill>
              </a:rPr>
              <a:t>, </a:t>
            </a:r>
            <a:r>
              <a:rPr lang="it-IT" b="1" dirty="0" err="1" smtClean="0">
                <a:solidFill>
                  <a:srgbClr val="FFFFFF"/>
                </a:solidFill>
              </a:rPr>
              <a:t>Inf</a:t>
            </a:r>
            <a:r>
              <a:rPr lang="it-IT" b="1" dirty="0" smtClean="0">
                <a:solidFill>
                  <a:srgbClr val="FFFFFF"/>
                </a:solidFill>
              </a:rPr>
              <a:t>, Multimedia</a:t>
            </a:r>
            <a:r>
              <a:rPr lang="it-IT" b="1" dirty="0" smtClean="0">
                <a:solidFill>
                  <a:schemeClr val="accent1"/>
                </a:solidFill>
              </a:rPr>
              <a:t>					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Ingegneria e Architettura</a:t>
            </a:r>
            <a:r>
              <a:rPr lang="it-IT" b="1" dirty="0" smtClean="0">
                <a:solidFill>
                  <a:srgbClr val="FFFFFF"/>
                </a:solidFill>
              </a:rPr>
              <a:t>		</a:t>
            </a:r>
            <a:r>
              <a:rPr lang="it-IT" b="1" dirty="0" smtClean="0">
                <a:solidFill>
                  <a:schemeClr val="accent1"/>
                </a:solidFill>
              </a:rPr>
              <a:t>82,76		</a:t>
            </a:r>
            <a:r>
              <a:rPr lang="it-IT" b="1" dirty="0" err="1" smtClean="0">
                <a:solidFill>
                  <a:schemeClr val="accent1"/>
                </a:solidFill>
              </a:rPr>
              <a:t>L</a:t>
            </a:r>
            <a:r>
              <a:rPr lang="it-IT" b="1" dirty="0" smtClean="0">
                <a:solidFill>
                  <a:schemeClr val="accent1"/>
                </a:solidFill>
              </a:rPr>
              <a:t> (1313 studenti)</a:t>
            </a:r>
          </a:p>
          <a:p>
            <a:r>
              <a:rPr lang="it-IT" b="1" dirty="0" smtClean="0"/>
              <a:t>Valore medio UNIUD				86,00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11%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8"/>
            <a:ext cx="7918450" cy="1540629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D1 Le conoscenze preliminari possedute sono risultate sufficienti per la comprensione degli argomenti previsti nel programma d'esame?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Grafico 2"/>
          <p:cNvGraphicFramePr/>
          <p:nvPr/>
        </p:nvGraphicFramePr>
        <p:xfrm>
          <a:off x="1278179" y="20486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4654153" y="20486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1278179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4654154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5551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D8 Le attività didattiche integrative (esercitazioni, tutorati, laboratori, </a:t>
            </a:r>
            <a:r>
              <a:rPr lang="it-IT" sz="3200" b="1" dirty="0" err="1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etc…</a:t>
            </a:r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) sono utili all’apprendimento della materia?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671566" y="4093394"/>
          <a:ext cx="3358561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1291677" y="2048690"/>
          <a:ext cx="3385283" cy="2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671567" y="2044754"/>
          <a:ext cx="3362617" cy="208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1287192" y="4130514"/>
          <a:ext cx="3384375" cy="20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D8 tutti i frequentanti e 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17292" y="4163472"/>
            <a:ext cx="222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88,1%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41334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627340" y="788894"/>
          <a:ext cx="6289951" cy="46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D8 Confronto tra le aree disciplinari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chemeClr val="accent1"/>
                </a:solidFill>
              </a:rPr>
              <a:t>Medicina						90,01		</a:t>
            </a:r>
            <a:r>
              <a:rPr lang="it-IT" b="1" dirty="0" err="1" smtClean="0">
                <a:solidFill>
                  <a:schemeClr val="accent1"/>
                </a:solidFill>
              </a:rPr>
              <a:t>L+LM</a:t>
            </a:r>
            <a:r>
              <a:rPr lang="it-IT" b="1" dirty="0" smtClean="0">
                <a:solidFill>
                  <a:schemeClr val="accent1"/>
                </a:solidFill>
              </a:rPr>
              <a:t> (947 + 43 studenti)</a:t>
            </a:r>
          </a:p>
          <a:p>
            <a:r>
              <a:rPr lang="it-IT" b="1" dirty="0" smtClean="0"/>
              <a:t>Lingue e Lett. Straniere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/>
              <a:t>Ingegneria e Architettura</a:t>
            </a:r>
          </a:p>
          <a:p>
            <a:r>
              <a:rPr lang="it-IT" b="1" dirty="0" smtClean="0"/>
              <a:t>Biotecnologie</a:t>
            </a:r>
          </a:p>
          <a:p>
            <a:r>
              <a:rPr lang="it-IT" b="1" dirty="0" smtClean="0"/>
              <a:t>Agraria					</a:t>
            </a:r>
          </a:p>
          <a:p>
            <a:r>
              <a:rPr lang="it-IT" b="1" dirty="0" smtClean="0"/>
              <a:t>Lettere e Beni Culturali</a:t>
            </a:r>
          </a:p>
          <a:p>
            <a:r>
              <a:rPr lang="it-IT" b="1" dirty="0" smtClean="0"/>
              <a:t>Giurisprudenza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Scienze </a:t>
            </a:r>
            <a:r>
              <a:rPr lang="it-IT" b="1" dirty="0" err="1" smtClean="0">
                <a:solidFill>
                  <a:schemeClr val="accent1"/>
                </a:solidFill>
              </a:rPr>
              <a:t>Mat</a:t>
            </a:r>
            <a:r>
              <a:rPr lang="it-IT" b="1" dirty="0" smtClean="0">
                <a:solidFill>
                  <a:schemeClr val="accent1"/>
                </a:solidFill>
              </a:rPr>
              <a:t>, </a:t>
            </a:r>
            <a:r>
              <a:rPr lang="it-IT" b="1" dirty="0" err="1" smtClean="0">
                <a:solidFill>
                  <a:schemeClr val="accent1"/>
                </a:solidFill>
              </a:rPr>
              <a:t>Inf</a:t>
            </a:r>
            <a:r>
              <a:rPr lang="it-IT" b="1" dirty="0" smtClean="0">
                <a:solidFill>
                  <a:schemeClr val="accent1"/>
                </a:solidFill>
              </a:rPr>
              <a:t>, Multimedia		85,11		</a:t>
            </a:r>
            <a:r>
              <a:rPr lang="it-IT" b="1" dirty="0" err="1" smtClean="0">
                <a:solidFill>
                  <a:schemeClr val="accent1"/>
                </a:solidFill>
              </a:rPr>
              <a:t>L</a:t>
            </a:r>
            <a:r>
              <a:rPr lang="it-IT" b="1" dirty="0" smtClean="0">
                <a:solidFill>
                  <a:schemeClr val="accent1"/>
                </a:solidFill>
              </a:rPr>
              <a:t> (763 studenti)				</a:t>
            </a:r>
          </a:p>
          <a:p>
            <a:r>
              <a:rPr lang="it-IT" b="1" dirty="0" smtClean="0"/>
              <a:t>Valore medio UNIUD				88,50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6%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5551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D9 L‘insegnamento è stato svolto in maniera coerente con quanto dichiarato nel sito Web del corso di studio?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671566" y="4093394"/>
          <a:ext cx="3358561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1291677" y="2048689"/>
          <a:ext cx="3385283" cy="208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4676961" y="2048690"/>
          <a:ext cx="3352967" cy="206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/>
          <p:cNvGraphicFramePr/>
          <p:nvPr/>
        </p:nvGraphicFramePr>
        <p:xfrm>
          <a:off x="1287193" y="4108991"/>
          <a:ext cx="3384374" cy="204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D9 tutti i frequentanti e 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17291" y="4163472"/>
            <a:ext cx="2226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94,6%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42525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627340" y="788894"/>
          <a:ext cx="6289951" cy="46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D9 Confronto tra le aree disciplinari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AF03"/>
                </a:solidFill>
              </a:rPr>
              <a:t>Giurisprudenza					96,07		</a:t>
            </a:r>
            <a:r>
              <a:rPr lang="it-IT" b="1" dirty="0" err="1" smtClean="0">
                <a:solidFill>
                  <a:schemeClr val="accent1"/>
                </a:solidFill>
              </a:rPr>
              <a:t>LMcu</a:t>
            </a:r>
            <a:r>
              <a:rPr lang="it-IT" b="1" dirty="0" smtClean="0">
                <a:solidFill>
                  <a:schemeClr val="accent1"/>
                </a:solidFill>
              </a:rPr>
              <a:t> (642 studenti)</a:t>
            </a:r>
            <a:endParaRPr lang="it-IT" b="1" dirty="0" smtClean="0">
              <a:solidFill>
                <a:srgbClr val="FFAF03"/>
              </a:solidFill>
            </a:endParaRP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</a:p>
          <a:p>
            <a:r>
              <a:rPr lang="it-IT" b="1" dirty="0" smtClean="0"/>
              <a:t>Scienze </a:t>
            </a:r>
            <a:r>
              <a:rPr lang="it-IT" b="1" dirty="0" err="1" smtClean="0"/>
              <a:t>Mat</a:t>
            </a:r>
            <a:r>
              <a:rPr lang="it-IT" b="1" dirty="0" smtClean="0"/>
              <a:t>, </a:t>
            </a:r>
            <a:r>
              <a:rPr lang="it-IT" b="1" dirty="0" err="1" smtClean="0"/>
              <a:t>Inf</a:t>
            </a:r>
            <a:r>
              <a:rPr lang="it-IT" b="1" dirty="0" smtClean="0"/>
              <a:t>, Multimedia</a:t>
            </a:r>
          </a:p>
          <a:p>
            <a:r>
              <a:rPr lang="it-IT" b="1" dirty="0" smtClean="0"/>
              <a:t>Medicina</a:t>
            </a:r>
            <a:r>
              <a:rPr lang="it-IT" b="1" dirty="0" smtClean="0">
                <a:solidFill>
                  <a:schemeClr val="accent1"/>
                </a:solidFill>
              </a:rPr>
              <a:t>								</a:t>
            </a:r>
          </a:p>
          <a:p>
            <a:r>
              <a:rPr lang="it-IT" b="1" dirty="0" smtClean="0"/>
              <a:t>Lingue e Lett. Straniere</a:t>
            </a:r>
          </a:p>
          <a:p>
            <a:r>
              <a:rPr lang="it-IT" b="1" dirty="0" smtClean="0"/>
              <a:t>Agraria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/>
              <a:t>Biotecnologie</a:t>
            </a:r>
          </a:p>
          <a:p>
            <a:r>
              <a:rPr lang="it-IT" b="1" dirty="0" smtClean="0"/>
              <a:t>Ingegneria e Architettura					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Lettere e Beni Culturali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chemeClr val="accent1"/>
                </a:solidFill>
              </a:rPr>
              <a:t>93,05		</a:t>
            </a:r>
            <a:r>
              <a:rPr lang="it-IT" b="1" dirty="0" err="1" smtClean="0">
                <a:solidFill>
                  <a:schemeClr val="accent1"/>
                </a:solidFill>
              </a:rPr>
              <a:t>L</a:t>
            </a:r>
            <a:r>
              <a:rPr lang="it-IT" b="1" dirty="0" smtClean="0">
                <a:solidFill>
                  <a:schemeClr val="accent1"/>
                </a:solidFill>
              </a:rPr>
              <a:t> (883 studenti)				</a:t>
            </a:r>
          </a:p>
          <a:p>
            <a:r>
              <a:rPr lang="it-IT" b="1" dirty="0" smtClean="0"/>
              <a:t>Valore medio UNIUD				94,50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3%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275356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D10 Il docente è reperibile per chiarimenti e spiegazioni?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4654154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1278180" y="2044754"/>
          <a:ext cx="3375974" cy="204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675680" y="2031048"/>
          <a:ext cx="3354247" cy="205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1265666" y="4065943"/>
          <a:ext cx="3405902" cy="208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D10 Confronto frequentanti non frequentanti</a:t>
            </a:r>
            <a:br>
              <a:rPr lang="it-IT" sz="3200" b="1" dirty="0" smtClean="0">
                <a:latin typeface="Calibri"/>
                <a:cs typeface="Calibri"/>
              </a:rPr>
            </a:br>
            <a:r>
              <a:rPr lang="it-IT" sz="3200" b="1" dirty="0" smtClean="0">
                <a:latin typeface="Calibri"/>
                <a:cs typeface="Calibri"/>
              </a:rPr>
              <a:t>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9341" y="1388921"/>
            <a:ext cx="225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95,2%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421910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74622" y="5445107"/>
            <a:ext cx="202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AF03"/>
                </a:solidFill>
              </a:rPr>
              <a:t>soddisfatti 91,3%</a:t>
            </a:r>
          </a:p>
          <a:p>
            <a:r>
              <a:rPr lang="it-IT" b="1" dirty="0" smtClean="0">
                <a:solidFill>
                  <a:srgbClr val="FFAF03"/>
                </a:solidFill>
              </a:rPr>
              <a:t>4189 questionari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627341" y="10337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4094347" y="37577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12775" y="188259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D10 Confronto tra le aree disciplinari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AF03"/>
                </a:solidFill>
              </a:rPr>
              <a:t>Medicina						95,96		</a:t>
            </a:r>
            <a:r>
              <a:rPr lang="it-IT" b="1" dirty="0" err="1" smtClean="0">
                <a:solidFill>
                  <a:srgbClr val="FFAF03"/>
                </a:solidFill>
              </a:rPr>
              <a:t>Lmcu</a:t>
            </a:r>
            <a:r>
              <a:rPr lang="it-IT" b="1" dirty="0" smtClean="0">
                <a:solidFill>
                  <a:srgbClr val="FFAF03"/>
                </a:solidFill>
              </a:rPr>
              <a:t> (587 studenti)		</a:t>
            </a:r>
          </a:p>
          <a:p>
            <a:r>
              <a:rPr lang="it-IT" b="1" dirty="0" smtClean="0">
                <a:solidFill>
                  <a:srgbClr val="FFAF03"/>
                </a:solidFill>
              </a:rPr>
              <a:t>Economia						95,96		</a:t>
            </a:r>
            <a:r>
              <a:rPr lang="it-IT" b="1" dirty="0" err="1" smtClean="0">
                <a:solidFill>
                  <a:srgbClr val="FFAF03"/>
                </a:solidFill>
              </a:rPr>
              <a:t>L</a:t>
            </a:r>
            <a:r>
              <a:rPr lang="it-IT" b="1" dirty="0" smtClean="0">
                <a:solidFill>
                  <a:srgbClr val="FFAF03"/>
                </a:solidFill>
              </a:rPr>
              <a:t> (1188 studenti)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Scienze </a:t>
            </a:r>
            <a:r>
              <a:rPr lang="it-IT" b="1" dirty="0" err="1" smtClean="0">
                <a:solidFill>
                  <a:srgbClr val="FFFFFF"/>
                </a:solidFill>
              </a:rPr>
              <a:t>Mat</a:t>
            </a:r>
            <a:r>
              <a:rPr lang="it-IT" b="1" dirty="0" smtClean="0">
                <a:solidFill>
                  <a:srgbClr val="FFFFFF"/>
                </a:solidFill>
              </a:rPr>
              <a:t>, </a:t>
            </a:r>
            <a:r>
              <a:rPr lang="it-IT" b="1" dirty="0" err="1" smtClean="0">
                <a:solidFill>
                  <a:srgbClr val="FFFFFF"/>
                </a:solidFill>
              </a:rPr>
              <a:t>Inf</a:t>
            </a:r>
            <a:r>
              <a:rPr lang="it-IT" b="1" dirty="0" smtClean="0">
                <a:solidFill>
                  <a:srgbClr val="FFFFFF"/>
                </a:solidFill>
              </a:rPr>
              <a:t>, Multimedia</a:t>
            </a:r>
          </a:p>
          <a:p>
            <a:r>
              <a:rPr lang="it-IT" b="1" dirty="0" smtClean="0"/>
              <a:t>Lingue e Lett. Straniere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FFFF"/>
                </a:solidFill>
              </a:rPr>
              <a:t>Giurisprudenza</a:t>
            </a:r>
            <a:r>
              <a:rPr lang="it-IT" b="1" dirty="0" smtClean="0">
                <a:solidFill>
                  <a:schemeClr val="accent1"/>
                </a:solidFill>
              </a:rPr>
              <a:t>					</a:t>
            </a:r>
          </a:p>
          <a:p>
            <a:r>
              <a:rPr lang="it-IT" b="1" dirty="0" smtClean="0"/>
              <a:t>Biotecnologie</a:t>
            </a:r>
            <a:r>
              <a:rPr lang="it-IT" b="1" dirty="0" smtClean="0">
                <a:solidFill>
                  <a:srgbClr val="FFFFFF"/>
                </a:solidFill>
              </a:rPr>
              <a:t>	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chemeClr val="accent1"/>
                </a:solidFill>
              </a:rPr>
              <a:t>Ingegneria e Architettura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chemeClr val="accent1"/>
                </a:solidFill>
              </a:rPr>
              <a:t>92,01		</a:t>
            </a:r>
            <a:r>
              <a:rPr lang="it-IT" b="1" dirty="0" err="1" smtClean="0">
                <a:solidFill>
                  <a:schemeClr val="accent1"/>
                </a:solidFill>
              </a:rPr>
              <a:t>L+LM</a:t>
            </a:r>
            <a:r>
              <a:rPr lang="it-IT" b="1" dirty="0" smtClean="0">
                <a:solidFill>
                  <a:schemeClr val="accent1"/>
                </a:solidFill>
              </a:rPr>
              <a:t> (1313 + 514 studenti)</a:t>
            </a:r>
            <a:endParaRPr lang="it-IT" b="1" dirty="0" smtClean="0"/>
          </a:p>
          <a:p>
            <a:r>
              <a:rPr lang="it-IT" b="1" dirty="0" smtClean="0"/>
              <a:t>Valore medio UNIUD				96,00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4%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275356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D11 È interessato/a agli argomenti trattati nell’insegnamento?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4654154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1265666" y="2031048"/>
          <a:ext cx="3388488" cy="206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/>
          <p:nvPr/>
        </p:nvGraphicFramePr>
        <p:xfrm>
          <a:off x="4671568" y="2031048"/>
          <a:ext cx="3358560" cy="206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1270071" y="4080789"/>
          <a:ext cx="3380027" cy="204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44220" y="188259"/>
            <a:ext cx="8287005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D1     frequentanti       non frequentanti (10,4%)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985345" y="987261"/>
          <a:ext cx="3044160" cy="174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985345" y="2728650"/>
          <a:ext cx="3044160" cy="174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991390" y="4429065"/>
          <a:ext cx="3044160" cy="169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4904029" y="966774"/>
          <a:ext cx="3044159" cy="175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904028" y="2687677"/>
          <a:ext cx="3044159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4904028" y="4408578"/>
          <a:ext cx="3044159" cy="173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D11 Confronto frequentanti non frequentanti</a:t>
            </a:r>
            <a:br>
              <a:rPr lang="it-IT" sz="3200" b="1" dirty="0" smtClean="0">
                <a:latin typeface="Calibri"/>
                <a:cs typeface="Calibri"/>
              </a:rPr>
            </a:br>
            <a:r>
              <a:rPr lang="it-IT" sz="3200" b="1" dirty="0" smtClean="0">
                <a:latin typeface="Calibri"/>
                <a:cs typeface="Calibri"/>
              </a:rPr>
              <a:t>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9341" y="1388921"/>
            <a:ext cx="2128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89,2%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54148 questionari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4622" y="5445107"/>
            <a:ext cx="202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AF03"/>
                </a:solidFill>
              </a:rPr>
              <a:t>soddisfatti 81,5%</a:t>
            </a:r>
          </a:p>
          <a:p>
            <a:r>
              <a:rPr lang="it-IT" b="1" dirty="0" smtClean="0">
                <a:solidFill>
                  <a:srgbClr val="FFAF03"/>
                </a:solidFill>
              </a:rPr>
              <a:t>6567 questionari</a:t>
            </a:r>
            <a:endParaRPr lang="it-IT" b="1" dirty="0">
              <a:solidFill>
                <a:srgbClr val="FFAF03"/>
              </a:solidFill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3965772" y="38192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627341" y="10760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12775" y="188259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D11 Confronto tra le aree disciplinari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AF03"/>
                </a:solidFill>
              </a:rPr>
              <a:t>Medicina						89,69		</a:t>
            </a:r>
            <a:r>
              <a:rPr lang="it-IT" b="1" dirty="0" err="1" smtClean="0">
                <a:solidFill>
                  <a:srgbClr val="FFAF03"/>
                </a:solidFill>
              </a:rPr>
              <a:t>L</a:t>
            </a:r>
            <a:r>
              <a:rPr lang="it-IT" b="1" dirty="0" smtClean="0">
                <a:solidFill>
                  <a:srgbClr val="FFAF03"/>
                </a:solidFill>
              </a:rPr>
              <a:t> (947 studenti)		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Giurisprudenza</a:t>
            </a:r>
            <a:r>
              <a:rPr lang="it-IT" b="1" dirty="0" smtClean="0">
                <a:solidFill>
                  <a:schemeClr val="accent1"/>
                </a:solidFill>
              </a:rPr>
              <a:t>	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/>
              <a:t>Lingue e Lett. Straniere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/>
              <a:t>Economia</a:t>
            </a:r>
            <a:r>
              <a:rPr lang="it-IT" b="1" dirty="0" smtClean="0">
                <a:solidFill>
                  <a:srgbClr val="FFAF03"/>
                </a:solidFill>
              </a:rPr>
              <a:t>						</a:t>
            </a:r>
          </a:p>
          <a:p>
            <a:r>
              <a:rPr lang="it-IT" b="1" dirty="0" smtClean="0"/>
              <a:t>Ingegneria e Architettura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FFFF"/>
                </a:solidFill>
              </a:rPr>
              <a:t>Scienze </a:t>
            </a:r>
            <a:r>
              <a:rPr lang="it-IT" b="1" dirty="0" err="1" smtClean="0">
                <a:solidFill>
                  <a:srgbClr val="FFFFFF"/>
                </a:solidFill>
              </a:rPr>
              <a:t>Mat</a:t>
            </a:r>
            <a:r>
              <a:rPr lang="it-IT" b="1" dirty="0" smtClean="0">
                <a:solidFill>
                  <a:srgbClr val="FFFFFF"/>
                </a:solidFill>
              </a:rPr>
              <a:t>, </a:t>
            </a:r>
            <a:r>
              <a:rPr lang="it-IT" b="1" dirty="0" err="1" smtClean="0">
                <a:solidFill>
                  <a:srgbClr val="FFFFFF"/>
                </a:solidFill>
              </a:rPr>
              <a:t>Inf</a:t>
            </a:r>
            <a:r>
              <a:rPr lang="it-IT" b="1" dirty="0" smtClean="0">
                <a:solidFill>
                  <a:srgbClr val="FFFFFF"/>
                </a:solidFill>
              </a:rPr>
              <a:t>, Multimedia</a:t>
            </a:r>
            <a:r>
              <a:rPr lang="it-IT" b="1" dirty="0" smtClean="0">
                <a:solidFill>
                  <a:schemeClr val="accent1"/>
                </a:solidFill>
              </a:rPr>
              <a:t>				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Biotecnologie</a:t>
            </a:r>
            <a:r>
              <a:rPr lang="it-IT" b="1" dirty="0" smtClean="0">
                <a:solidFill>
                  <a:srgbClr val="FFFFFF"/>
                </a:solidFill>
              </a:rPr>
              <a:t>					</a:t>
            </a:r>
            <a:r>
              <a:rPr lang="it-IT" b="1" dirty="0" smtClean="0">
                <a:solidFill>
                  <a:schemeClr val="accent1"/>
                </a:solidFill>
              </a:rPr>
              <a:t>83,13		</a:t>
            </a:r>
            <a:r>
              <a:rPr lang="it-IT" b="1" dirty="0" err="1" smtClean="0">
                <a:solidFill>
                  <a:schemeClr val="accent1"/>
                </a:solidFill>
              </a:rPr>
              <a:t>L+LM</a:t>
            </a:r>
            <a:r>
              <a:rPr lang="it-IT" b="1" dirty="0" smtClean="0">
                <a:solidFill>
                  <a:schemeClr val="accent1"/>
                </a:solidFill>
              </a:rPr>
              <a:t> (114 + 51 studenti)</a:t>
            </a:r>
            <a:endParaRPr lang="it-IT" b="1" dirty="0" smtClean="0"/>
          </a:p>
          <a:p>
            <a:r>
              <a:rPr lang="it-IT" b="1" dirty="0" smtClean="0"/>
              <a:t>Valore medio UNIUD				88,30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8%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626" y="188259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Performance complessiva delle aree disciplinari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6" name="Ovale 5"/>
          <p:cNvSpPr/>
          <p:nvPr/>
        </p:nvSpPr>
        <p:spPr>
          <a:xfrm rot="18900000">
            <a:off x="3055455" y="4796052"/>
            <a:ext cx="1497882" cy="34188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18900000">
            <a:off x="1619679" y="4796052"/>
            <a:ext cx="1497882" cy="341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952869" y="2662572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Calibri"/>
                <a:cs typeface="Calibri"/>
              </a:rPr>
              <a:t>319 </a:t>
            </a:r>
            <a:endParaRPr lang="it-IT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257479" y="1123327"/>
            <a:ext cx="6834340" cy="4835195"/>
            <a:chOff x="1257479" y="1123328"/>
            <a:chExt cx="6394744" cy="4494120"/>
          </a:xfrm>
        </p:grpSpPr>
        <p:graphicFrame>
          <p:nvGraphicFramePr>
            <p:cNvPr id="9" name="Grafico 8"/>
            <p:cNvGraphicFramePr/>
            <p:nvPr/>
          </p:nvGraphicFramePr>
          <p:xfrm>
            <a:off x="1257479" y="1123328"/>
            <a:ext cx="6394744" cy="4494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Ovale 9"/>
            <p:cNvSpPr/>
            <p:nvPr/>
          </p:nvSpPr>
          <p:spPr>
            <a:xfrm rot="2700000">
              <a:off x="3655968" y="4347157"/>
              <a:ext cx="358148" cy="129120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 rot="2700000">
              <a:off x="2122225" y="4332025"/>
              <a:ext cx="358148" cy="12912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itolo 1"/>
          <p:cNvSpPr txBox="1">
            <a:spLocks/>
          </p:cNvSpPr>
          <p:nvPr/>
        </p:nvSpPr>
        <p:spPr>
          <a:xfrm>
            <a:off x="1917969" y="2033792"/>
            <a:ext cx="6059881" cy="375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323         89        108      125        83        265        231       222      640       136      2222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D1 Confronto frequentanti non frequentanti</a:t>
            </a:r>
            <a:br>
              <a:rPr lang="it-IT" sz="3200" b="1" dirty="0" smtClean="0">
                <a:latin typeface="Calibri"/>
                <a:cs typeface="Calibri"/>
              </a:rPr>
            </a:br>
            <a:r>
              <a:rPr lang="it-IT" sz="3200" b="1" dirty="0" smtClean="0">
                <a:latin typeface="Calibri"/>
                <a:cs typeface="Calibri"/>
              </a:rPr>
              <a:t>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9341" y="1388921"/>
            <a:ext cx="2128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82,0%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53804 questionari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4622" y="5445107"/>
            <a:ext cx="205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AF03"/>
                </a:solidFill>
              </a:rPr>
              <a:t>soddisfatti 76,2%</a:t>
            </a:r>
          </a:p>
          <a:p>
            <a:r>
              <a:rPr lang="it-IT" b="1" dirty="0" smtClean="0">
                <a:solidFill>
                  <a:srgbClr val="FFAF03"/>
                </a:solidFill>
              </a:rPr>
              <a:t>6321 questionari</a:t>
            </a:r>
            <a:endParaRPr lang="it-IT" b="1" dirty="0">
              <a:solidFill>
                <a:srgbClr val="FFAF03"/>
              </a:solidFill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627341" y="10337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3959225" y="37769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12775" y="188259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D1 Confronto tra le aree disciplinari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042" y="977153"/>
            <a:ext cx="866956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 sommiamo le risposte “decisamente sì” e “più sì che no”, consideriamo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sia i frequentanti che i non frequentanti e tutti corsi erogati, otteniamo la 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seguente graduatoria</a:t>
            </a:r>
          </a:p>
          <a:p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AF03"/>
                </a:solidFill>
              </a:rPr>
              <a:t>Medicina						84,67		</a:t>
            </a:r>
            <a:r>
              <a:rPr lang="it-IT" b="1" dirty="0" err="1" smtClean="0">
                <a:solidFill>
                  <a:srgbClr val="FFAF03"/>
                </a:solidFill>
              </a:rPr>
              <a:t>LM+LMcu</a:t>
            </a:r>
            <a:r>
              <a:rPr lang="it-IT" b="1" dirty="0" smtClean="0">
                <a:solidFill>
                  <a:srgbClr val="FFAF03"/>
                </a:solidFill>
              </a:rPr>
              <a:t> (43+587 studenti)</a:t>
            </a:r>
          </a:p>
          <a:p>
            <a:r>
              <a:rPr lang="it-IT" b="1" dirty="0" smtClean="0"/>
              <a:t>Lingue e Lett. Straniere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Giurisprudenza</a:t>
            </a:r>
            <a:r>
              <a:rPr lang="it-IT" b="1" dirty="0" smtClean="0">
                <a:solidFill>
                  <a:schemeClr val="accent1"/>
                </a:solidFill>
              </a:rPr>
              <a:t>					</a:t>
            </a:r>
          </a:p>
          <a:p>
            <a:r>
              <a:rPr lang="it-IT" b="1" dirty="0" err="1" smtClean="0"/>
              <a:t>Comuniczione</a:t>
            </a:r>
            <a:r>
              <a:rPr lang="it-IT" b="1" dirty="0" smtClean="0"/>
              <a:t> e Formazione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Economia</a:t>
            </a:r>
            <a:endParaRPr lang="it-IT" b="1" dirty="0" smtClean="0"/>
          </a:p>
          <a:p>
            <a:r>
              <a:rPr lang="it-IT" b="1" dirty="0" smtClean="0">
                <a:solidFill>
                  <a:srgbClr val="FFFFFF"/>
                </a:solidFill>
              </a:rPr>
              <a:t>Agraria</a:t>
            </a:r>
            <a:endParaRPr lang="it-IT" b="1" dirty="0" smtClean="0">
              <a:solidFill>
                <a:schemeClr val="accent1"/>
              </a:solidFill>
            </a:endParaRPr>
          </a:p>
          <a:p>
            <a:r>
              <a:rPr lang="it-IT" b="1" dirty="0" smtClean="0">
                <a:solidFill>
                  <a:srgbClr val="FFFFFF"/>
                </a:solidFill>
              </a:rPr>
              <a:t>Lettere e Beni Culturali</a:t>
            </a:r>
          </a:p>
          <a:p>
            <a:r>
              <a:rPr lang="it-IT" b="1" dirty="0" smtClean="0"/>
              <a:t>Ingegneria e Architettura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Scienze </a:t>
            </a:r>
            <a:r>
              <a:rPr lang="it-IT" b="1" dirty="0" err="1" smtClean="0">
                <a:solidFill>
                  <a:srgbClr val="FFFFFF"/>
                </a:solidFill>
              </a:rPr>
              <a:t>Mat</a:t>
            </a:r>
            <a:r>
              <a:rPr lang="it-IT" b="1" dirty="0" smtClean="0">
                <a:solidFill>
                  <a:srgbClr val="FFFFFF"/>
                </a:solidFill>
              </a:rPr>
              <a:t>, </a:t>
            </a:r>
            <a:r>
              <a:rPr lang="it-IT" b="1" dirty="0" err="1" smtClean="0">
                <a:solidFill>
                  <a:srgbClr val="FFFFFF"/>
                </a:solidFill>
              </a:rPr>
              <a:t>Inf</a:t>
            </a:r>
            <a:r>
              <a:rPr lang="it-IT" b="1" dirty="0" smtClean="0">
                <a:solidFill>
                  <a:srgbClr val="FFFFFF"/>
                </a:solidFill>
              </a:rPr>
              <a:t>, Multimedia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Biotecnologie</a:t>
            </a:r>
            <a:r>
              <a:rPr lang="it-IT" b="1" dirty="0" smtClean="0">
                <a:solidFill>
                  <a:srgbClr val="FFFFFF"/>
                </a:solidFill>
              </a:rPr>
              <a:t>					</a:t>
            </a:r>
            <a:r>
              <a:rPr lang="it-IT" b="1" dirty="0" smtClean="0">
                <a:solidFill>
                  <a:schemeClr val="accent1"/>
                </a:solidFill>
              </a:rPr>
              <a:t>77,83		LM (51 studenti)</a:t>
            </a:r>
          </a:p>
          <a:p>
            <a:r>
              <a:rPr lang="it-IT" b="1" dirty="0" smtClean="0"/>
              <a:t>Valore medio UNIUD				83,00</a:t>
            </a:r>
          </a:p>
          <a:p>
            <a:endParaRPr lang="it-IT" b="1" dirty="0" smtClean="0"/>
          </a:p>
          <a:p>
            <a:r>
              <a:rPr lang="it-IT" b="1" dirty="0" smtClean="0"/>
              <a:t>Percentualmente quindi la differenza tra il primo e l’ultimo gruppo disciplinare è all’incirca del </a:t>
            </a:r>
            <a:r>
              <a:rPr lang="it-IT" b="1" dirty="0" smtClean="0">
                <a:solidFill>
                  <a:schemeClr val="accent1"/>
                </a:solidFill>
              </a:rPr>
              <a:t>9%</a:t>
            </a:r>
            <a:r>
              <a:rPr lang="it-IT" b="1" dirty="0" smtClean="0"/>
              <a:t>.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1195552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AF03"/>
                </a:solidFill>
                <a:latin typeface="Calibri"/>
                <a:ea typeface="Verdana"/>
                <a:cs typeface="Calibri"/>
              </a:rPr>
              <a:t>D2 Il carico di studio dell’insegnamento è proporzionale ai crediti assegnati? </a:t>
            </a:r>
            <a:endParaRPr lang="it-IT" sz="32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Grafico 2"/>
          <p:cNvGraphicFramePr/>
          <p:nvPr/>
        </p:nvGraphicFramePr>
        <p:xfrm>
          <a:off x="1278179" y="20486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4654153" y="20486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1278179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4654154" y="4093394"/>
          <a:ext cx="3375974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1278179" y="4093394"/>
          <a:ext cx="3375976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390752" y="188259"/>
            <a:ext cx="8140473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D2    frequentanti       non frequentanti (10,4%)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985345" y="977153"/>
          <a:ext cx="3048000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991389" y="2728650"/>
          <a:ext cx="3044160" cy="173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991391" y="4449554"/>
          <a:ext cx="3044159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4842574" y="966775"/>
          <a:ext cx="3044159" cy="171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842573" y="2708163"/>
          <a:ext cx="3044159" cy="173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4842574" y="4429066"/>
          <a:ext cx="3044158" cy="17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41" y="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Calibri"/>
                <a:cs typeface="Calibri"/>
              </a:rPr>
              <a:t>D2 Confronto frequentanti non frequentanti</a:t>
            </a:r>
            <a:br>
              <a:rPr lang="it-IT" sz="3200" b="1" dirty="0" smtClean="0">
                <a:latin typeface="Calibri"/>
                <a:cs typeface="Calibri"/>
              </a:rPr>
            </a:br>
            <a:r>
              <a:rPr lang="it-IT" sz="3200" b="1" dirty="0" smtClean="0">
                <a:latin typeface="Calibri"/>
                <a:cs typeface="Calibri"/>
              </a:rPr>
              <a:t>tutti i corsi di studio</a:t>
            </a:r>
            <a:endParaRPr lang="it-IT" sz="3200" b="1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9341" y="1388921"/>
            <a:ext cx="2128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soddisfatti 83,2%</a:t>
            </a:r>
          </a:p>
          <a:p>
            <a:r>
              <a:rPr lang="it-IT" b="1" dirty="0" smtClean="0">
                <a:solidFill>
                  <a:schemeClr val="accent1"/>
                </a:solidFill>
              </a:rPr>
              <a:t>53274 </a:t>
            </a:r>
            <a:r>
              <a:rPr lang="it-IT" b="1" dirty="0" smtClean="0">
                <a:solidFill>
                  <a:srgbClr val="FFAF03"/>
                </a:solidFill>
              </a:rPr>
              <a:t>questionari</a:t>
            </a:r>
          </a:p>
          <a:p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4622" y="5445107"/>
            <a:ext cx="202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AF03"/>
                </a:solidFill>
              </a:rPr>
              <a:t>soddisfatti 78,1%</a:t>
            </a:r>
          </a:p>
          <a:p>
            <a:r>
              <a:rPr lang="it-IT" b="1" dirty="0" smtClean="0">
                <a:solidFill>
                  <a:srgbClr val="FFAF03"/>
                </a:solidFill>
              </a:rPr>
              <a:t>6187 questionari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627341" y="10337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3973791" y="37769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epuscolo">
  <a:themeElements>
    <a:clrScheme name="Crepuscolo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Crepuscolo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Crepuscol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Crepuscolo.thmx</Template>
  <TotalTime>827</TotalTime>
  <Words>1300</Words>
  <Application>Microsoft Office PowerPoint</Application>
  <PresentationFormat>Presentazione su schermo (4:3)</PresentationFormat>
  <Paragraphs>482</Paragraphs>
  <Slides>42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Verdana</vt:lpstr>
      <vt:lpstr>Wingdings</vt:lpstr>
      <vt:lpstr>Wingdings 2</vt:lpstr>
      <vt:lpstr>Crepuscolo</vt:lpstr>
      <vt:lpstr>Università degli Studi di Udine giornata della trasparenza Udine, 15 dicembre 2014</vt:lpstr>
      <vt:lpstr>Outlook</vt:lpstr>
      <vt:lpstr>D1 Le conoscenze preliminari possedute sono risultate sufficienti per la comprensione degli argomenti previsti nel programma d'esame? </vt:lpstr>
      <vt:lpstr>Presentazione standard di PowerPoint</vt:lpstr>
      <vt:lpstr>D1 Confronto frequentanti non frequentanti tutti i corsi di studio</vt:lpstr>
      <vt:lpstr>Presentazione standard di PowerPoint</vt:lpstr>
      <vt:lpstr>D2 Il carico di studio dell’insegnamento è proporzionale ai crediti assegnati? </vt:lpstr>
      <vt:lpstr>Presentazione standard di PowerPoint</vt:lpstr>
      <vt:lpstr>D2 Confronto frequentanti non frequentanti tutti i corsi di studio</vt:lpstr>
      <vt:lpstr>Presentazione standard di PowerPoint</vt:lpstr>
      <vt:lpstr>D3 Il materiale didattico (indicato e disponibile) è adeguato per lo studio della materia? </vt:lpstr>
      <vt:lpstr>Presentazione standard di PowerPoint</vt:lpstr>
      <vt:lpstr>D3. Confronto frequentanti non frequentanti tutti i corsi di studio</vt:lpstr>
      <vt:lpstr>Presentazione standard di PowerPoint</vt:lpstr>
      <vt:lpstr>D4 Le modalità di esame sono state definite in modo chiaro? </vt:lpstr>
      <vt:lpstr>D4   frequentanti        non frequentanti (10,1%)</vt:lpstr>
      <vt:lpstr>D4 Confronto frequentanti non frequentanti tutti i corsi di studio</vt:lpstr>
      <vt:lpstr>D4 Confronto tra le aree disciplinari</vt:lpstr>
      <vt:lpstr>Riassunto delle prime quattro domande</vt:lpstr>
      <vt:lpstr>D1 – D4 tutti gli studenti e tutte le Lauree di primo livello </vt:lpstr>
      <vt:lpstr>D5 Gli orari di svolgimento di lezioni, esercitazioni e altre eventuali attività didattiche sono rispettati? </vt:lpstr>
      <vt:lpstr>D5 tutti i frequentanti e tutti i corsi di studio</vt:lpstr>
      <vt:lpstr>D6 Confronto tra le aree disciplinari</vt:lpstr>
      <vt:lpstr>D6 Il docente stimola/motiva l’interesse verso la disciplina? </vt:lpstr>
      <vt:lpstr>D6 tutti i frequentanti e tutti i corsi di studio</vt:lpstr>
      <vt:lpstr>D6 Confronto tra le aree disciplinari</vt:lpstr>
      <vt:lpstr>D7 Il docente espone gli argomenti in modo chiaro? </vt:lpstr>
      <vt:lpstr>D7 tutti i frequentanti e tutti i corsi di studio</vt:lpstr>
      <vt:lpstr>D7 Confronto tra le aree disciplinari</vt:lpstr>
      <vt:lpstr>D8 Le attività didattiche integrative (esercitazioni, tutorati, laboratori, etc…) sono utili all’apprendimento della materia? </vt:lpstr>
      <vt:lpstr>D8 tutti i frequentanti e tutti i corsi di studio</vt:lpstr>
      <vt:lpstr>D8 Confronto tra le aree disciplinari</vt:lpstr>
      <vt:lpstr>D9 L‘insegnamento è stato svolto in maniera coerente con quanto dichiarato nel sito Web del corso di studio? </vt:lpstr>
      <vt:lpstr>D9 tutti i frequentanti e tutti i corsi di studio</vt:lpstr>
      <vt:lpstr>D9 Confronto tra le aree disciplinari</vt:lpstr>
      <vt:lpstr>D10 Il docente è reperibile per chiarimenti e spiegazioni? </vt:lpstr>
      <vt:lpstr>D10 Confronto frequentanti non frequentanti tutti i corsi di studio</vt:lpstr>
      <vt:lpstr>Presentazione standard di PowerPoint</vt:lpstr>
      <vt:lpstr>D11 È interessato/a agli argomenti trattati nell’insegnamento? </vt:lpstr>
      <vt:lpstr>D11 Confronto frequentanti non frequentanti tutti i corsi di studio</vt:lpstr>
      <vt:lpstr>Presentazione standard di PowerPoint</vt:lpstr>
      <vt:lpstr>Performance complessiva delle aree disciplinari</vt:lpstr>
    </vt:vector>
  </TitlesOfParts>
  <Company>Università di Padova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Udine giornata della trasparenza Udine, 15 dicembre 2014</dc:title>
  <dc:creator>Francesca Soramel</dc:creator>
  <cp:lastModifiedBy>Anna.deodorico</cp:lastModifiedBy>
  <cp:revision>143</cp:revision>
  <dcterms:created xsi:type="dcterms:W3CDTF">2014-12-15T10:04:16Z</dcterms:created>
  <dcterms:modified xsi:type="dcterms:W3CDTF">2014-12-16T07:59:32Z</dcterms:modified>
</cp:coreProperties>
</file>