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87" r:id="rId2"/>
  </p:sldMasterIdLst>
  <p:notesMasterIdLst>
    <p:notesMasterId r:id="rId12"/>
  </p:notesMasterIdLst>
  <p:handoutMasterIdLst>
    <p:handoutMasterId r:id="rId13"/>
  </p:handoutMasterIdLst>
  <p:sldIdLst>
    <p:sldId id="317" r:id="rId3"/>
    <p:sldId id="327" r:id="rId4"/>
    <p:sldId id="263" r:id="rId5"/>
    <p:sldId id="341" r:id="rId6"/>
    <p:sldId id="332" r:id="rId7"/>
    <p:sldId id="323" r:id="rId8"/>
    <p:sldId id="324" r:id="rId9"/>
    <p:sldId id="335" r:id="rId10"/>
    <p:sldId id="340" r:id="rId11"/>
  </p:sldIdLst>
  <p:sldSz cx="9144000" cy="6858000" type="screen4x3"/>
  <p:notesSz cx="6797675" cy="9926638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FF3300"/>
    <a:srgbClr val="5E7D94"/>
    <a:srgbClr val="CC99FF"/>
    <a:srgbClr val="3366FF"/>
    <a:srgbClr val="003399"/>
    <a:srgbClr val="FFCCFF"/>
    <a:srgbClr val="66CCFF"/>
    <a:srgbClr val="FFFF66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A488322-F2BA-4B5B-9748-0D474271808F}" styleName="Stile medio 3 - Colore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75DCB02-9BB8-47FD-8907-85C794F793BA}" styleName="Stile con tema 1 - Color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85BE263C-DBD7-4A20-BB59-AAB30ACAA65A}" styleName="Stile medio 3 - Color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92" autoAdjust="0"/>
    <p:restoredTop sz="94672" autoAdjust="0"/>
  </p:normalViewPr>
  <p:slideViewPr>
    <p:cSldViewPr>
      <p:cViewPr>
        <p:scale>
          <a:sx n="100" d="100"/>
          <a:sy n="100" d="100"/>
        </p:scale>
        <p:origin x="-1422" y="-2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rvscambio\Finanziaria\sez_bilancio\Bilanci\Cons2011\Relazioni\Tabelle%20DA%20per%20relazione%20consuntivo%202011_04_06_2012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srvscambio\Finanziaria\sez_bilancio\Bilanci\Cons2011\Relazioni\Tabelle%20DA%20per%20relazione%20consuntivo%202011_04_06_2012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8658938689351981"/>
          <c:y val="0"/>
          <c:w val="0.6946306561175748"/>
          <c:h val="1"/>
        </c:manualLayout>
      </c:layout>
      <c:pie3DChart>
        <c:varyColors val="1"/>
        <c:ser>
          <c:idx val="0"/>
          <c:order val="0"/>
          <c:explosion val="20"/>
          <c:dPt>
            <c:idx val="0"/>
            <c:bubble3D val="0"/>
            <c:spPr>
              <a:solidFill>
                <a:srgbClr val="5E7D94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Pt>
            <c:idx val="4"/>
            <c:bubble3D val="0"/>
            <c:spPr>
              <a:solidFill>
                <a:srgbClr val="92D050"/>
              </a:solidFill>
            </c:spPr>
          </c:dPt>
          <c:dPt>
            <c:idx val="5"/>
            <c:bubble3D val="0"/>
            <c:spPr>
              <a:solidFill>
                <a:srgbClr val="00B0F0"/>
              </a:solidFill>
            </c:spPr>
          </c:dPt>
          <c:dLbls>
            <c:dLbl>
              <c:idx val="0"/>
              <c:layout>
                <c:manualLayout>
                  <c:x val="-3.2011779015427989E-2"/>
                  <c:y val="8.577807292160774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2.0167898011332074E-2"/>
                  <c:y val="0.25548512113570332"/>
                </c:manualLayout>
              </c:layout>
              <c:tx>
                <c:rich>
                  <a:bodyPr/>
                  <a:lstStyle/>
                  <a:p>
                    <a:r>
                      <a:rPr lang="it-IT" dirty="0" smtClean="0"/>
                      <a:t>SPESE PER PROGETTI </a:t>
                    </a:r>
                    <a:r>
                      <a:rPr lang="it-IT" dirty="0" err="1" smtClean="0"/>
                      <a:t>DI</a:t>
                    </a:r>
                    <a:r>
                      <a:rPr lang="it-IT" dirty="0" smtClean="0"/>
                      <a:t> </a:t>
                    </a:r>
                    <a:r>
                      <a:rPr lang="it-IT" dirty="0"/>
                      <a:t>RICERCA E DIDATTICA
7%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7.3761149554811403E-2"/>
                  <c:y val="1.4919384908526142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11374492615899821"/>
                  <c:y val="-5.942471384458046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2.763817413144572E-2"/>
                  <c:y val="-7.8816014354569447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0.16911216214071453"/>
                  <c:y val="-5.1983950032949172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'ent e sp per natura'!$H$27:$H$32</c:f>
              <c:strCache>
                <c:ptCount val="6"/>
                <c:pt idx="0">
                  <c:v>SPESE PERSONALE</c:v>
                </c:pt>
                <c:pt idx="1">
                  <c:v>SPESE PER RICERCA E DIDATTICA</c:v>
                </c:pt>
                <c:pt idx="2">
                  <c:v>ACQUISTO BENI E SERVIZI</c:v>
                </c:pt>
                <c:pt idx="3">
                  <c:v>ONERI FINANZIARI E ACCANTONAMENTI</c:v>
                </c:pt>
                <c:pt idx="4">
                  <c:v>SPESE DI INVESTIMENTO</c:v>
                </c:pt>
                <c:pt idx="5">
                  <c:v>RIMBORSO PRESTITI</c:v>
                </c:pt>
              </c:strCache>
            </c:strRef>
          </c:cat>
          <c:val>
            <c:numRef>
              <c:f>'ent e sp per natura'!$I$27:$I$32</c:f>
              <c:numCache>
                <c:formatCode>_(* #,##0.00_);_(* \(#,##0.00\);_(* "-"??_);_(@_)</c:formatCode>
                <c:ptCount val="6"/>
                <c:pt idx="0">
                  <c:v>90738448.220000014</c:v>
                </c:pt>
                <c:pt idx="1">
                  <c:v>8884777.7299999949</c:v>
                </c:pt>
                <c:pt idx="2">
                  <c:v>9299652.6199999936</c:v>
                </c:pt>
                <c:pt idx="3">
                  <c:v>5490004.3599999994</c:v>
                </c:pt>
                <c:pt idx="4">
                  <c:v>7335385.9100000001</c:v>
                </c:pt>
                <c:pt idx="5">
                  <c:v>3150300.13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>
          <a:latin typeface="Tahoma" pitchFamily="34" charset="0"/>
          <a:cs typeface="Tahoma" pitchFamily="34" charset="0"/>
        </a:defRPr>
      </a:pPr>
      <a:endParaRPr lang="it-IT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0100738055192924"/>
          <c:y val="1.9343915490871392E-3"/>
          <c:w val="0.75261607871824809"/>
          <c:h val="0.99806560845091286"/>
        </c:manualLayout>
      </c:layout>
      <c:pie3DChart>
        <c:varyColors val="1"/>
        <c:ser>
          <c:idx val="0"/>
          <c:order val="0"/>
          <c:explosion val="25"/>
          <c:dPt>
            <c:idx val="0"/>
            <c:bubble3D val="0"/>
            <c:spPr>
              <a:solidFill>
                <a:srgbClr val="0070C0"/>
              </a:solidFill>
            </c:spPr>
          </c:dPt>
          <c:dPt>
            <c:idx val="1"/>
            <c:bubble3D val="0"/>
            <c:spPr>
              <a:solidFill>
                <a:srgbClr val="92D050"/>
              </a:solidFill>
            </c:spPr>
          </c:dPt>
          <c:dPt>
            <c:idx val="3"/>
            <c:bubble3D val="0"/>
            <c:spPr>
              <a:solidFill>
                <a:schemeClr val="bg2">
                  <a:lumMod val="60000"/>
                  <a:lumOff val="40000"/>
                </a:schemeClr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7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8"/>
            <c:bubble3D val="0"/>
            <c:spPr>
              <a:solidFill>
                <a:srgbClr val="C00000"/>
              </a:solidFill>
            </c:spPr>
          </c:dPt>
          <c:dPt>
            <c:idx val="9"/>
            <c:bubble3D val="0"/>
            <c:spPr>
              <a:solidFill>
                <a:srgbClr val="FFC000"/>
              </a:solidFill>
            </c:spPr>
          </c:dPt>
          <c:dLbls>
            <c:dLbl>
              <c:idx val="0"/>
              <c:layout>
                <c:manualLayout>
                  <c:x val="-4.4758411751193418E-2"/>
                  <c:y val="-0.291318904380995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2.1288095618312946E-2"/>
                  <c:y val="3.94907173300585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3.0736012860957975E-2"/>
                  <c:y val="3.1189821501314777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1.9416805295946395E-2"/>
                  <c:y val="-1.7701736844054364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2.1841612634479556E-2"/>
                  <c:y val="-0.15378557475095359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1.7179194254384349E-2"/>
                  <c:y val="-5.122998386669555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5.9030353641970151E-2"/>
                  <c:y val="-6.885538952462072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1.7398465963896336E-2"/>
                  <c:y val="-7.6072951770790903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8"/>
              <c:layout>
                <c:manualLayout>
                  <c:x val="8.602365425318538E-2"/>
                  <c:y val="-7.2117179881247787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0.19299379341366746"/>
                  <c:y val="-5.8542685072029053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'ent e sp per natura'!$H$5:$H$14</c:f>
              <c:strCache>
                <c:ptCount val="10"/>
                <c:pt idx="0">
                  <c:v>FFO</c:v>
                </c:pt>
                <c:pt idx="1">
                  <c:v>ALTRI TRASFERIMENTI STATALI</c:v>
                </c:pt>
                <c:pt idx="2">
                  <c:v>UNIONE EUROPEA</c:v>
                </c:pt>
                <c:pt idx="3">
                  <c:v>REGIONE E ENTI LOCALI</c:v>
                </c:pt>
                <c:pt idx="4">
                  <c:v>ALTRI ENTI PUBBLICI E PRIVATI</c:v>
                </c:pt>
                <c:pt idx="5">
                  <c:v>TASSE E CONTRIBUTI STUDENTI</c:v>
                </c:pt>
                <c:pt idx="6">
                  <c:v>PROVENTI DA CESSIONE DI BENI E SERVIZI</c:v>
                </c:pt>
                <c:pt idx="7">
                  <c:v>TRASFERIMENTI DI CAPITALI</c:v>
                </c:pt>
                <c:pt idx="8">
                  <c:v>ACCENSIONE DI PRESTITI</c:v>
                </c:pt>
                <c:pt idx="9">
                  <c:v>ALTRE ENTRATE</c:v>
                </c:pt>
              </c:strCache>
            </c:strRef>
          </c:cat>
          <c:val>
            <c:numRef>
              <c:f>'ent e sp per natura'!$I$5:$I$14</c:f>
              <c:numCache>
                <c:formatCode>_(* #,##0.00_);_(* \(#,##0.00\);_(* "-"??_);_(@_)</c:formatCode>
                <c:ptCount val="10"/>
                <c:pt idx="0">
                  <c:v>76811497</c:v>
                </c:pt>
                <c:pt idx="1">
                  <c:v>15010837.450000005</c:v>
                </c:pt>
                <c:pt idx="2">
                  <c:v>5182991.26</c:v>
                </c:pt>
                <c:pt idx="3">
                  <c:v>8384829.2300000004</c:v>
                </c:pt>
                <c:pt idx="4">
                  <c:v>7466827.2600000007</c:v>
                </c:pt>
                <c:pt idx="5">
                  <c:v>19985083.279999997</c:v>
                </c:pt>
                <c:pt idx="6">
                  <c:v>4615679.9300000016</c:v>
                </c:pt>
                <c:pt idx="7">
                  <c:v>5755558.25</c:v>
                </c:pt>
                <c:pt idx="8">
                  <c:v>1443411.94</c:v>
                </c:pt>
                <c:pt idx="9">
                  <c:v>1545783.86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>
          <a:latin typeface="Tahoma" pitchFamily="34" charset="0"/>
          <a:cs typeface="Tahoma" pitchFamily="34" charset="0"/>
        </a:defRPr>
      </a:pPr>
      <a:endParaRPr lang="it-IT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955" cy="49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245" y="1"/>
            <a:ext cx="2945955" cy="49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6540DBC-F803-48E2-8830-EB811BEB4830}" type="datetime1">
              <a:rPr lang="it-IT"/>
              <a:pPr/>
              <a:t>28/06/2012</a:t>
            </a:fld>
            <a:endParaRPr lang="it-IT"/>
          </a:p>
        </p:txBody>
      </p:sp>
      <p:sp>
        <p:nvSpPr>
          <p:cNvPr id="747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6039"/>
            <a:ext cx="2945955" cy="49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/>
          </a:p>
        </p:txBody>
      </p:sp>
      <p:sp>
        <p:nvSpPr>
          <p:cNvPr id="747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245" y="9426039"/>
            <a:ext cx="2945955" cy="49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7A01B12-11ED-498C-A421-F3D1D851D02F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754977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955" cy="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245" y="1"/>
            <a:ext cx="2945955" cy="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0FF8977-8124-4E98-857A-8055E5965CB7}" type="datetime1">
              <a:rPr lang="it-IT"/>
              <a:pPr/>
              <a:t>28/06/2012</a:t>
            </a:fld>
            <a:endParaRPr lang="it-IT"/>
          </a:p>
        </p:txBody>
      </p:sp>
      <p:sp>
        <p:nvSpPr>
          <p:cNvPr id="1013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13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063" y="4715482"/>
            <a:ext cx="5437550" cy="4466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13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323"/>
            <a:ext cx="2945955" cy="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/>
          </a:p>
        </p:txBody>
      </p:sp>
      <p:sp>
        <p:nvSpPr>
          <p:cNvPr id="1013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245" y="9429323"/>
            <a:ext cx="2945955" cy="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3B810D3-D030-4A0B-83B2-3975A74DA036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0155487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30FF8977-8124-4E98-857A-8055E5965CB7}" type="datetime1">
              <a:rPr lang="it-IT" smtClean="0"/>
              <a:pPr/>
              <a:t>28/06/2012</a:t>
            </a:fld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3B810D3-D030-4A0B-83B2-3975A74DA036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30FF8977-8124-4E98-857A-8055E5965CB7}" type="datetime1">
              <a:rPr lang="it-IT" smtClean="0"/>
              <a:pPr/>
              <a:t>28/06/2012</a:t>
            </a:fld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3B810D3-D030-4A0B-83B2-3975A74DA036}" type="slidenum">
              <a:rPr lang="it-IT" smtClean="0"/>
              <a:pPr/>
              <a:t>3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30FF8977-8124-4E98-857A-8055E5965CB7}" type="datetime1">
              <a:rPr lang="it-IT" smtClean="0"/>
              <a:pPr/>
              <a:t>28/06/2012</a:t>
            </a:fld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3B810D3-D030-4A0B-83B2-3975A74DA036}" type="slidenum">
              <a:rPr lang="it-IT" smtClean="0"/>
              <a:pPr/>
              <a:t>4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DAC2FA-D986-4E4C-9B52-8761EA4701D2}" type="datetime1">
              <a:rPr lang="it-IT" smtClean="0"/>
              <a:pPr/>
              <a:t>28/06/2012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2B5388-3302-4A8E-86FD-1C9183959789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advClick="0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8D2721-2532-4B63-9636-D58CC9D7FEB9}" type="datetime1">
              <a:rPr lang="it-IT" smtClean="0"/>
              <a:pPr/>
              <a:t>28/06/2012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897C5C-A132-4012-8B35-D476B063C8B2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advClick="0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0BF1B8-73CB-4148-AD2D-0885E7D80B20}" type="datetime1">
              <a:rPr lang="it-IT" smtClean="0"/>
              <a:pPr/>
              <a:t>28/06/2012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0C0A60-5FB6-480B-9D96-2E3D63E7B6A0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advClick="0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1F928A-D01E-4F88-8927-C62726BA7490}" type="datetime1">
              <a:rPr lang="it-IT" smtClean="0"/>
              <a:pPr/>
              <a:t>28/06/2012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FC491A-E368-4DE6-828F-60322612B866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advClick="0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1665F9-10E5-4B85-9FF3-61BD313D754E}" type="datetime1">
              <a:rPr lang="it-IT" smtClean="0"/>
              <a:pPr/>
              <a:t>28/06/2012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AF140B-39C5-400D-A91B-A6CC40CF892C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advClick="0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9576DD-47F8-4EAC-95E9-4FB69BD79C4D}" type="datetime1">
              <a:rPr lang="it-IT" smtClean="0"/>
              <a:pPr/>
              <a:t>28/06/2012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89320-89BF-42E3-8676-76D8E9ADDEEA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advClick="0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808E10-EA64-4DBF-A02A-79BA7E44F817}" type="datetime1">
              <a:rPr lang="it-IT" smtClean="0"/>
              <a:pPr/>
              <a:t>28/06/2012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9E85B3-9B01-45AA-ABC3-66AFFF8042E7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advClick="0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6BE4C46-4786-462C-968D-EDFB621B8EEF}" type="datetime1">
              <a:rPr lang="it-IT" smtClean="0"/>
              <a:pPr/>
              <a:t>28/06/2012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9DA46A-D791-496C-AE25-47D2AA0DF09A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advClick="0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3BAFC7-19F6-41C2-9C6C-E7F6EF7F500D}" type="datetime1">
              <a:rPr lang="it-IT" smtClean="0"/>
              <a:pPr/>
              <a:t>28/06/2012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BFCCD3-5C58-4B13-8437-A7D4C9B25C07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advClick="0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7A6C2E4-F67A-4A43-90CE-F5359E21E658}" type="datetime1">
              <a:rPr lang="it-IT" smtClean="0"/>
              <a:pPr/>
              <a:t>28/06/2012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602BBF-44C3-4A66-B8A6-7BC34A91D6AE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advClick="0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2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5ED17-C983-4CE1-A8DA-57C0EE782349}" type="datetime1">
              <a:rPr lang="it-IT" smtClean="0"/>
              <a:pPr/>
              <a:t>28/06/2012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276C40-7ED2-42E4-9BA0-485AB6C633CC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advClick="0"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98CC028-A5F4-44F6-B1F8-27E73DB69E02}" type="datetime1">
              <a:rPr lang="it-IT" smtClean="0"/>
              <a:pPr/>
              <a:t>28/06/2012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84A4EB7-3347-4AB5-9F6D-9E0BFE811F8F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advClick="0" advTm="8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EAC023A-F130-4EE0-8BD5-EF0113EABA93}" type="datetime1">
              <a:rPr lang="it-IT" smtClean="0">
                <a:solidFill>
                  <a:srgbClr val="000000"/>
                </a:solidFill>
              </a:rPr>
              <a:pPr/>
              <a:t>28/06/2012</a:t>
            </a:fld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2B5388-3302-4A8E-86FD-1C9183959789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616458"/>
      </p:ext>
    </p:extLst>
  </p:cSld>
  <p:clrMapOvr>
    <a:masterClrMapping/>
  </p:clrMapOvr>
  <p:transition advClick="0" advTm="8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C96FFA-26FB-47CA-AC45-C7058482CC7C}" type="datetime1">
              <a:rPr lang="it-IT" smtClean="0">
                <a:solidFill>
                  <a:srgbClr val="000000"/>
                </a:solidFill>
              </a:rPr>
              <a:pPr/>
              <a:t>28/06/2012</a:t>
            </a:fld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897C5C-A132-4012-8B35-D476B063C8B2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168662"/>
      </p:ext>
    </p:extLst>
  </p:cSld>
  <p:clrMapOvr>
    <a:masterClrMapping/>
  </p:clrMapOvr>
  <p:transition advClick="0" advTm="8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D510FB-D09A-4ED4-9038-EEAE996E74AC}" type="datetime1">
              <a:rPr lang="it-IT" smtClean="0">
                <a:solidFill>
                  <a:srgbClr val="000000"/>
                </a:solidFill>
              </a:rPr>
              <a:pPr/>
              <a:t>28/06/2012</a:t>
            </a:fld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0C0A60-5FB6-480B-9D96-2E3D63E7B6A0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0491"/>
      </p:ext>
    </p:extLst>
  </p:cSld>
  <p:clrMapOvr>
    <a:masterClrMapping/>
  </p:clrMapOvr>
  <p:transition advClick="0" advTm="8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B0B52F-DF60-4673-9024-2F7597970522}" type="datetime1">
              <a:rPr lang="it-IT" smtClean="0">
                <a:solidFill>
                  <a:srgbClr val="000000"/>
                </a:solidFill>
              </a:rPr>
              <a:pPr/>
              <a:t>28/06/2012</a:t>
            </a:fld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FC491A-E368-4DE6-828F-60322612B866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954788"/>
      </p:ext>
    </p:extLst>
  </p:cSld>
  <p:clrMapOvr>
    <a:masterClrMapping/>
  </p:clrMapOvr>
  <p:transition advClick="0" advTm="8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C9A94D-F7E0-404F-972C-0F46DA43E7FE}" type="datetime1">
              <a:rPr lang="it-IT" smtClean="0">
                <a:solidFill>
                  <a:srgbClr val="000000"/>
                </a:solidFill>
              </a:rPr>
              <a:pPr/>
              <a:t>28/06/2012</a:t>
            </a:fld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AF140B-39C5-400D-A91B-A6CC40CF892C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016758"/>
      </p:ext>
    </p:extLst>
  </p:cSld>
  <p:clrMapOvr>
    <a:masterClrMapping/>
  </p:clrMapOvr>
  <p:transition advClick="0" advTm="8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057F77-FDD8-4DDF-9D1E-D414A113029C}" type="datetime1">
              <a:rPr lang="it-IT" smtClean="0">
                <a:solidFill>
                  <a:srgbClr val="000000"/>
                </a:solidFill>
              </a:rPr>
              <a:pPr/>
              <a:t>28/06/2012</a:t>
            </a:fld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89320-89BF-42E3-8676-76D8E9ADDEEA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967641"/>
      </p:ext>
    </p:extLst>
  </p:cSld>
  <p:clrMapOvr>
    <a:masterClrMapping/>
  </p:clrMapOvr>
  <p:transition advClick="0" advTm="8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238515-6702-43BE-91BF-8F08DAD3E40E}" type="datetime1">
              <a:rPr lang="it-IT" smtClean="0">
                <a:solidFill>
                  <a:srgbClr val="000000"/>
                </a:solidFill>
              </a:rPr>
              <a:pPr/>
              <a:t>28/06/2012</a:t>
            </a:fld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9E85B3-9B01-45AA-ABC3-66AFFF8042E7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051831"/>
      </p:ext>
    </p:extLst>
  </p:cSld>
  <p:clrMapOvr>
    <a:masterClrMapping/>
  </p:clrMapOvr>
  <p:transition advClick="0" advTm="8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8CB4DE8-07FC-4C5C-8F82-5204303B528F}" type="datetime1">
              <a:rPr lang="it-IT" smtClean="0">
                <a:solidFill>
                  <a:srgbClr val="000000"/>
                </a:solidFill>
              </a:rPr>
              <a:pPr/>
              <a:t>28/06/2012</a:t>
            </a:fld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9DA46A-D791-496C-AE25-47D2AA0DF09A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650975"/>
      </p:ext>
    </p:extLst>
  </p:cSld>
  <p:clrMapOvr>
    <a:masterClrMapping/>
  </p:clrMapOvr>
  <p:transition advClick="0" advTm="8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63C9C5-B237-4B02-8202-905B19A29BD8}" type="datetime1">
              <a:rPr lang="it-IT" smtClean="0">
                <a:solidFill>
                  <a:srgbClr val="000000"/>
                </a:solidFill>
              </a:rPr>
              <a:pPr/>
              <a:t>28/06/2012</a:t>
            </a:fld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BFCCD3-5C58-4B13-8437-A7D4C9B25C07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584468"/>
      </p:ext>
    </p:extLst>
  </p:cSld>
  <p:clrMapOvr>
    <a:masterClrMapping/>
  </p:clrMapOvr>
  <p:transition advClick="0" advTm="8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93AF585-033C-4AC6-B2B5-6C7747467C9C}" type="datetime1">
              <a:rPr lang="it-IT" smtClean="0">
                <a:solidFill>
                  <a:srgbClr val="000000"/>
                </a:solidFill>
              </a:rPr>
              <a:pPr/>
              <a:t>28/06/2012</a:t>
            </a:fld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602BBF-44C3-4A66-B8A6-7BC34A91D6AE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778454"/>
      </p:ext>
    </p:extLst>
  </p:cSld>
  <p:clrMapOvr>
    <a:masterClrMapping/>
  </p:clrMapOvr>
  <p:transition advClick="0" advTm="8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2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39997-85F2-4F41-BE2F-7B9046718696}" type="datetime1">
              <a:rPr lang="it-IT" smtClean="0">
                <a:solidFill>
                  <a:srgbClr val="000000"/>
                </a:solidFill>
              </a:rPr>
              <a:pPr/>
              <a:t>28/06/2012</a:t>
            </a:fld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276C40-7ED2-42E4-9BA0-485AB6C633CC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929017"/>
      </p:ext>
    </p:extLst>
  </p:cSld>
  <p:clrMapOvr>
    <a:masterClrMapping/>
  </p:clrMapOvr>
  <p:transition advClick="0" advTm="800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AACC0D1A-306D-48F3-BC49-FCE5F86DBB91}" type="datetime1">
              <a:rPr lang="it-IT" smtClean="0">
                <a:solidFill>
                  <a:srgbClr val="000000"/>
                </a:solidFill>
              </a:rPr>
              <a:pPr/>
              <a:t>28/06/2012</a:t>
            </a:fld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84A4EB7-3347-4AB5-9F6D-9E0BFE811F8F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583664"/>
      </p:ext>
    </p:extLst>
  </p:cSld>
  <p:clrMapOvr>
    <a:masterClrMapping/>
  </p:clrMapOvr>
  <p:transition advClick="0"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 dello schema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634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1077E85-EF7B-4A47-A20D-B8FE4C000D12}" type="datetime1">
              <a:rPr lang="it-IT" smtClean="0"/>
              <a:pPr/>
              <a:t>28/06/2012</a:t>
            </a:fld>
            <a:endParaRPr lang="it-IT"/>
          </a:p>
        </p:txBody>
      </p:sp>
      <p:sp>
        <p:nvSpPr>
          <p:cNvPr id="634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/>
          </a:p>
        </p:txBody>
      </p:sp>
      <p:sp>
        <p:nvSpPr>
          <p:cNvPr id="634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50F2E2D-77A7-4540-B350-7A8385AB599E}" type="slidenum">
              <a:rPr lang="it-IT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73" r:id="rId12"/>
  </p:sldLayoutIdLst>
  <p:transition advClick="0" advTm="8000"/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 dello schema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634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8CF1345-5793-433E-AE6C-55BAE2AFA37D}" type="datetime1">
              <a:rPr lang="it-IT" smtClean="0">
                <a:solidFill>
                  <a:srgbClr val="000000"/>
                </a:solidFill>
              </a:rPr>
              <a:pPr/>
              <a:t>28/06/2012</a:t>
            </a:fld>
            <a:endParaRPr lang="it-IT">
              <a:solidFill>
                <a:srgbClr val="000000"/>
              </a:solidFill>
            </a:endParaRPr>
          </a:p>
        </p:txBody>
      </p:sp>
      <p:sp>
        <p:nvSpPr>
          <p:cNvPr id="634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34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50F2E2D-77A7-4540-B350-7A8385AB599E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874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ransition advClick="0" advTm="8000"/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5029200"/>
            <a:ext cx="7696200" cy="762000"/>
          </a:xfrm>
        </p:spPr>
        <p:txBody>
          <a:bodyPr/>
          <a:lstStyle/>
          <a:p>
            <a:pPr algn="l"/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 </a:t>
            </a:r>
            <a:br>
              <a:rPr lang="it-IT" dirty="0" smtClean="0"/>
            </a:br>
            <a:endParaRPr lang="it-IT" dirty="0"/>
          </a:p>
        </p:txBody>
      </p:sp>
      <p:sp>
        <p:nvSpPr>
          <p:cNvPr id="151555" name="Text Box 3"/>
          <p:cNvSpPr txBox="1">
            <a:spLocks noChangeArrowheads="1"/>
          </p:cNvSpPr>
          <p:nvPr/>
        </p:nvSpPr>
        <p:spPr bwMode="auto">
          <a:xfrm>
            <a:off x="685800" y="764704"/>
            <a:ext cx="7774631" cy="324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20000"/>
              </a:spcBef>
            </a:pPr>
            <a:endParaRPr lang="it-IT" sz="2100" b="1" dirty="0" smtClean="0">
              <a:latin typeface="Tahoma" pitchFamily="34" charset="0"/>
              <a:cs typeface="Tahoma" pitchFamily="34" charset="0"/>
            </a:endParaRPr>
          </a:p>
          <a:p>
            <a:pPr algn="ctr" eaLnBrk="0" hangingPunct="0">
              <a:spcBef>
                <a:spcPct val="20000"/>
              </a:spcBef>
            </a:pPr>
            <a:endParaRPr lang="it-IT" sz="2100" b="1" dirty="0">
              <a:latin typeface="Tahoma" pitchFamily="34" charset="0"/>
              <a:cs typeface="Tahoma" pitchFamily="34" charset="0"/>
            </a:endParaRPr>
          </a:p>
          <a:p>
            <a:pPr algn="ctr" eaLnBrk="0" hangingPunct="0">
              <a:spcBef>
                <a:spcPct val="20000"/>
              </a:spcBef>
            </a:pPr>
            <a:endParaRPr lang="it-IT" sz="2100" b="1" dirty="0" smtClean="0">
              <a:latin typeface="Tahoma" pitchFamily="34" charset="0"/>
              <a:cs typeface="Tahoma" pitchFamily="34" charset="0"/>
            </a:endParaRPr>
          </a:p>
          <a:p>
            <a:pPr algn="ctr" eaLnBrk="0" hangingPunct="0">
              <a:spcBef>
                <a:spcPct val="20000"/>
              </a:spcBef>
            </a:pPr>
            <a:endParaRPr lang="it-IT" sz="2100" b="1" dirty="0">
              <a:latin typeface="Tahoma" pitchFamily="34" charset="0"/>
              <a:cs typeface="Tahoma" pitchFamily="34" charset="0"/>
            </a:endParaRPr>
          </a:p>
          <a:p>
            <a:pPr algn="ctr" eaLnBrk="0" hangingPunct="0">
              <a:spcBef>
                <a:spcPct val="20000"/>
              </a:spcBef>
            </a:pPr>
            <a:endParaRPr lang="it-IT" sz="2100" b="1" dirty="0">
              <a:latin typeface="Tahoma" pitchFamily="34" charset="0"/>
              <a:cs typeface="Tahoma" pitchFamily="34" charset="0"/>
            </a:endParaRPr>
          </a:p>
          <a:p>
            <a:pPr algn="ctr" eaLnBrk="0" hangingPunct="0">
              <a:spcBef>
                <a:spcPct val="20000"/>
              </a:spcBef>
            </a:pPr>
            <a:r>
              <a:rPr lang="it-IT" b="1" dirty="0" smtClean="0">
                <a:latin typeface="Tahoma" pitchFamily="34" charset="0"/>
                <a:cs typeface="Tahoma" pitchFamily="34" charset="0"/>
              </a:rPr>
              <a:t>UNIVERSITÀ</a:t>
            </a:r>
            <a:r>
              <a:rPr lang="it-IT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it-IT" b="1" dirty="0" smtClean="0">
                <a:latin typeface="Tahoma" pitchFamily="34" charset="0"/>
                <a:cs typeface="Tahoma" pitchFamily="34" charset="0"/>
              </a:rPr>
              <a:t>DEGLI STUDI DI UDINE</a:t>
            </a:r>
          </a:p>
          <a:p>
            <a:pPr algn="ctr" eaLnBrk="0" hangingPunct="0">
              <a:spcBef>
                <a:spcPct val="20000"/>
              </a:spcBef>
            </a:pPr>
            <a:r>
              <a:rPr lang="it-IT" b="1" dirty="0" smtClean="0">
                <a:latin typeface="Tahoma" pitchFamily="34" charset="0"/>
                <a:cs typeface="Tahoma" pitchFamily="34" charset="0"/>
              </a:rPr>
              <a:t>BILANCIO CONSUNTIVO 2011</a:t>
            </a:r>
          </a:p>
          <a:p>
            <a:pPr eaLnBrk="0" hangingPunct="0">
              <a:spcBef>
                <a:spcPct val="20000"/>
              </a:spcBef>
            </a:pPr>
            <a:endParaRPr lang="it-IT" sz="2100" b="1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advTm="15078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630237" y="304800"/>
            <a:ext cx="8208963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15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UNIVERSITA’ </a:t>
            </a:r>
            <a:r>
              <a:rPr lang="it-IT" sz="1500" b="1" dirty="0" err="1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DI</a:t>
            </a:r>
            <a:r>
              <a:rPr lang="it-IT" sz="15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UDINE IN CIFRE</a:t>
            </a:r>
            <a:endParaRPr lang="it-IT" sz="1500" b="1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2035064"/>
              </p:ext>
            </p:extLst>
          </p:nvPr>
        </p:nvGraphicFramePr>
        <p:xfrm>
          <a:off x="827584" y="620688"/>
          <a:ext cx="7416824" cy="4969012"/>
        </p:xfrm>
        <a:graphic>
          <a:graphicData uri="http://schemas.openxmlformats.org/drawingml/2006/table">
            <a:tbl>
              <a:tblPr/>
              <a:tblGrid>
                <a:gridCol w="3168352"/>
                <a:gridCol w="1389905"/>
                <a:gridCol w="1622430"/>
                <a:gridCol w="1236137"/>
              </a:tblGrid>
              <a:tr h="1129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solidFill>
                            <a:srgbClr val="FFFFFF"/>
                          </a:solidFill>
                          <a:latin typeface="Tahoma"/>
                          <a:ea typeface="Times New Roman"/>
                          <a:cs typeface="Tahoma"/>
                        </a:rPr>
                        <a:t>Descrizione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7365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solidFill>
                            <a:srgbClr val="FFFFFF"/>
                          </a:solidFill>
                          <a:latin typeface="Tahoma"/>
                          <a:ea typeface="Times New Roman"/>
                          <a:cs typeface="Tahoma"/>
                        </a:rPr>
                        <a:t>2009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7365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solidFill>
                            <a:srgbClr val="FFFFFF"/>
                          </a:solidFill>
                          <a:latin typeface="Tahoma"/>
                          <a:ea typeface="Times New Roman"/>
                          <a:cs typeface="Tahoma"/>
                        </a:rPr>
                        <a:t>2010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7365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solidFill>
                            <a:srgbClr val="FFFFFF"/>
                          </a:solidFill>
                          <a:latin typeface="Tahoma"/>
                          <a:ea typeface="Times New Roman"/>
                          <a:cs typeface="Tahoma"/>
                        </a:rPr>
                        <a:t>2011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7365D"/>
                    </a:solidFill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DATI FINANZIARI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 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 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 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FFO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 €    79.350.934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 €    76.268.366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 €    76.811.497 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di cui FFO consolidabile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 €    78.647.860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 €    76.216.689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 €    75.987.383 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 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 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 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 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0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RISULTATO ANNUO GESTIONE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 €      2.079.741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 €    10.126.430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 €    </a:t>
                      </a:r>
                      <a:r>
                        <a:rPr lang="it-IT" sz="1050" b="1" kern="0" dirty="0" smtClean="0">
                          <a:latin typeface="Tahoma"/>
                          <a:ea typeface="Times New Roman"/>
                          <a:cs typeface="Tahoma"/>
                        </a:rPr>
                        <a:t>31.290.919 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4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RISULTATO DI AMMINISTRAZIONE AL 31/12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-€     7.756.417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 €    21.729.462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 €    </a:t>
                      </a:r>
                      <a:r>
                        <a:rPr lang="it-IT" sz="1050" b="1" kern="0" dirty="0" smtClean="0">
                          <a:latin typeface="Tahoma"/>
                          <a:ea typeface="Times New Roman"/>
                          <a:cs typeface="Tahoma"/>
                        </a:rPr>
                        <a:t>53.020.382 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IL PERSONALE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1.316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1.282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1.289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510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Personale docente e ricercatore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735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714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708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I Fascia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232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217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206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II Fascia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206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200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196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Ricercatori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294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295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304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Assistenti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3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2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2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6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Personale tecnico-amministrativo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555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534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547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a tempo indeterminato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521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523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 dirty="0" smtClean="0">
                          <a:latin typeface="Tahoma"/>
                          <a:ea typeface="Times New Roman"/>
                          <a:cs typeface="Tahoma"/>
                        </a:rPr>
                        <a:t>520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a tempo determinato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34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11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 dirty="0" smtClean="0">
                          <a:latin typeface="Tahoma"/>
                          <a:ea typeface="Times New Roman"/>
                          <a:cs typeface="Tahoma"/>
                        </a:rPr>
                        <a:t>27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49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Collaboratori ed esperti linguistici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26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34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34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DIDATTICA E RICERCA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 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 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 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Facoltà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10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10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10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Corsi di laurea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42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39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37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57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Corsi di laurea specialistica/magistrale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37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35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35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Corsi di Dottorato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20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19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21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Scuole di specializzazione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21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19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19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Master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12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15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19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 dirty="0" smtClean="0">
                          <a:latin typeface="Tahoma"/>
                          <a:ea typeface="Times New Roman"/>
                          <a:cs typeface="Tahoma"/>
                        </a:rPr>
                        <a:t>Studenti </a:t>
                      </a:r>
                      <a:r>
                        <a:rPr lang="it-IT" sz="1050" b="1" kern="0" dirty="0" err="1" smtClean="0">
                          <a:latin typeface="Tahoma"/>
                          <a:ea typeface="Times New Roman"/>
                          <a:cs typeface="Tahoma"/>
                        </a:rPr>
                        <a:t>pre</a:t>
                      </a:r>
                      <a:r>
                        <a:rPr lang="it-IT" sz="1050" b="1" kern="0" dirty="0" smtClean="0">
                          <a:latin typeface="Tahoma"/>
                          <a:ea typeface="Times New Roman"/>
                          <a:cs typeface="Tahoma"/>
                        </a:rPr>
                        <a:t> e post laurea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 dirty="0" smtClean="0">
                          <a:latin typeface="Tahoma"/>
                          <a:ea typeface="Times New Roman"/>
                          <a:cs typeface="Tahoma"/>
                        </a:rPr>
                        <a:t>17.338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1600" dirty="0" smtClean="0">
                          <a:latin typeface="Tahoma"/>
                          <a:ea typeface="Times New Roman"/>
                          <a:cs typeface="Arial"/>
                        </a:rPr>
                        <a:t>17.108</a:t>
                      </a:r>
                      <a:endParaRPr lang="it-IT" sz="1050" b="1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1600" dirty="0" smtClean="0">
                          <a:latin typeface="Tahoma"/>
                          <a:ea typeface="Times New Roman"/>
                          <a:cs typeface="Arial"/>
                        </a:rPr>
                        <a:t>17.227</a:t>
                      </a:r>
                      <a:endParaRPr lang="it-IT" sz="1050" b="1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Assegnisti di ricerca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170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207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137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Laureati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2.872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2.843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2.936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Dottori di ricerca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122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132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128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Progetti Europei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30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49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48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Brevetti attivi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41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42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39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5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Borse mobilità studentesca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350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330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367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34931" marR="349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advTm="15062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539552" y="692696"/>
            <a:ext cx="82089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it-IT" sz="20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SITUAZIONE AMMINISTRATIVA 2011</a:t>
            </a:r>
            <a:endParaRPr lang="it-IT" sz="1600" b="1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4" name="Tabella 3"/>
          <p:cNvGraphicFramePr>
            <a:graphicFrameLocks noGrp="1"/>
          </p:cNvGraphicFramePr>
          <p:nvPr/>
        </p:nvGraphicFramePr>
        <p:xfrm>
          <a:off x="971600" y="1772816"/>
          <a:ext cx="6840760" cy="2808313"/>
        </p:xfrm>
        <a:graphic>
          <a:graphicData uri="http://schemas.openxmlformats.org/drawingml/2006/table">
            <a:tbl>
              <a:tblPr/>
              <a:tblGrid>
                <a:gridCol w="5048039"/>
                <a:gridCol w="1792721"/>
              </a:tblGrid>
              <a:tr h="3485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100" b="1" kern="0" dirty="0">
                          <a:latin typeface="Tahoma"/>
                          <a:ea typeface="Times New Roman"/>
                          <a:cs typeface="Tahoma"/>
                        </a:rPr>
                        <a:t> </a:t>
                      </a:r>
                      <a:endParaRPr lang="it-IT" sz="14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100" b="1" kern="0">
                          <a:latin typeface="Tahoma"/>
                          <a:ea typeface="Times New Roman"/>
                          <a:cs typeface="Tahoma"/>
                        </a:rPr>
                        <a:t> ATENEO </a:t>
                      </a:r>
                      <a:endParaRPr lang="it-IT" sz="14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5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200" b="1" kern="1600">
                          <a:latin typeface="Tahoma"/>
                          <a:ea typeface="Times New Roman"/>
                          <a:cs typeface="Tahoma"/>
                        </a:rPr>
                        <a:t> RISULTATO AMMINISTRAZIONE AL 31/12/2010 (a)</a:t>
                      </a:r>
                      <a:endParaRPr lang="it-IT" sz="14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200" b="1" kern="1600">
                          <a:latin typeface="Tahoma"/>
                          <a:ea typeface="Times New Roman"/>
                          <a:cs typeface="Tahoma"/>
                        </a:rPr>
                        <a:t>      21.729.462,16 </a:t>
                      </a:r>
                      <a:endParaRPr lang="it-IT" sz="14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5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200" b="1" kern="1600" dirty="0" smtClean="0">
                          <a:latin typeface="Tahoma"/>
                          <a:ea typeface="Times New Roman"/>
                          <a:cs typeface="Tahoma"/>
                        </a:rPr>
                        <a:t> RISULTATO </a:t>
                      </a:r>
                      <a:r>
                        <a:rPr lang="it-IT" sz="1200" b="1" kern="1600" dirty="0">
                          <a:latin typeface="Tahoma"/>
                          <a:ea typeface="Times New Roman"/>
                          <a:cs typeface="Tahoma"/>
                        </a:rPr>
                        <a:t>GESTIONE COMPETENZA 2011 (b)</a:t>
                      </a:r>
                      <a:endParaRPr lang="it-IT" sz="14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200" b="1" kern="1600" dirty="0">
                          <a:latin typeface="Tahoma"/>
                          <a:ea typeface="Times New Roman"/>
                          <a:cs typeface="Tahoma"/>
                        </a:rPr>
                        <a:t>          21.303.930,49 </a:t>
                      </a:r>
                      <a:endParaRPr lang="it-IT" sz="14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85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200" b="1" kern="1600" dirty="0">
                          <a:latin typeface="Tahoma"/>
                          <a:ea typeface="Times New Roman"/>
                          <a:cs typeface="Tahoma"/>
                        </a:rPr>
                        <a:t> RISULTATO GESTIONE RESIDUI (c)</a:t>
                      </a:r>
                      <a:endParaRPr lang="it-IT" sz="14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200" b="1" kern="1600" dirty="0">
                          <a:latin typeface="Tahoma"/>
                          <a:ea typeface="Times New Roman"/>
                          <a:cs typeface="Tahoma"/>
                        </a:rPr>
                        <a:t>             9.986.989,01 </a:t>
                      </a:r>
                      <a:endParaRPr lang="it-IT" sz="14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85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200" b="1" kern="1600">
                          <a:latin typeface="Tahoma"/>
                          <a:ea typeface="Times New Roman"/>
                          <a:cs typeface="Tahoma"/>
                        </a:rPr>
                        <a:t> RISULTATO GESTIONE 2011 (d = b+c)</a:t>
                      </a:r>
                      <a:endParaRPr lang="it-IT" sz="14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200" b="1" kern="1600">
                          <a:latin typeface="Tahoma"/>
                          <a:ea typeface="Times New Roman"/>
                          <a:cs typeface="Tahoma"/>
                        </a:rPr>
                        <a:t>          31.290.919,50 </a:t>
                      </a:r>
                      <a:endParaRPr lang="it-IT" sz="14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5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200" b="1" kern="1600">
                          <a:solidFill>
                            <a:srgbClr val="FFFFFF"/>
                          </a:solidFill>
                          <a:latin typeface="Tahoma"/>
                          <a:ea typeface="Times New Roman"/>
                          <a:cs typeface="Tahoma"/>
                        </a:rPr>
                        <a:t> RISULTATO AMMINISTRAZIONE AL 31/12/2011 (e = a+d)</a:t>
                      </a:r>
                      <a:endParaRPr lang="it-IT" sz="14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65F9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200" b="1" kern="1600">
                          <a:solidFill>
                            <a:srgbClr val="FFFFFF"/>
                          </a:solidFill>
                          <a:latin typeface="Tahoma"/>
                          <a:ea typeface="Times New Roman"/>
                          <a:cs typeface="Tahoma"/>
                        </a:rPr>
                        <a:t>53.020.381,66</a:t>
                      </a:r>
                      <a:endParaRPr lang="it-IT" sz="14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65F91"/>
                    </a:solidFill>
                  </a:tcPr>
                </a:tc>
              </a:tr>
              <a:tr h="36850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200" b="1" i="1" kern="160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di cui vincolato per progetti di ricerca, didattica, edilizia </a:t>
                      </a:r>
                      <a:endParaRPr lang="it-IT" sz="14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400" b="1" i="1" kern="1600" dirty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  </a:t>
                      </a:r>
                      <a:r>
                        <a:rPr lang="it-IT" sz="1200" b="1" i="1" kern="1600" dirty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50.767.009,26</a:t>
                      </a:r>
                      <a:endParaRPr lang="it-IT" sz="14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54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200" b="1" i="1" kern="160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di cui non vincolato </a:t>
                      </a:r>
                      <a:endParaRPr lang="it-IT" sz="14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200" b="1" i="1" kern="1600" dirty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        2.253.372,40 </a:t>
                      </a:r>
                      <a:endParaRPr lang="it-IT" sz="14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advTm="15016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539552" y="692696"/>
            <a:ext cx="82089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it-IT" sz="20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CONFRONTO BILANCIO ESERCIZI 2010 E 2011</a:t>
            </a:r>
            <a:endParaRPr lang="it-IT" sz="1600" b="1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467545" y="1772809"/>
          <a:ext cx="7848870" cy="3172410"/>
        </p:xfrm>
        <a:graphic>
          <a:graphicData uri="http://schemas.openxmlformats.org/drawingml/2006/table">
            <a:tbl>
              <a:tblPr/>
              <a:tblGrid>
                <a:gridCol w="2265062"/>
                <a:gridCol w="1322480"/>
                <a:gridCol w="1537519"/>
                <a:gridCol w="1447920"/>
                <a:gridCol w="1275889"/>
              </a:tblGrid>
              <a:tr h="25922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2010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2011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2011- 2010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(2011 - 2010) 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Entrate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187.770.042,00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  171.894.736,50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-         15.875.305,50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-8,45%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Spese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178.616.279,00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  150.590.806,01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-         28.025.472,99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-15,69%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8438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Risultato gestione competenza (1/1-31/12) (A)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9.153.763,00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 21.303.930,49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12.150.167,49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25922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Risultato gestione c/residui (B)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 972.666,00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   9.986.989,01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 9.014.323,01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25922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>
                          <a:solidFill>
                            <a:srgbClr val="FFFFFF"/>
                          </a:solidFill>
                          <a:latin typeface="Tahoma"/>
                        </a:rPr>
                        <a:t> Risultato di gestione (A+B)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65F9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FFFFFF"/>
                          </a:solidFill>
                          <a:latin typeface="Tahoma"/>
                        </a:rPr>
                        <a:t>     10.126.430,00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65F9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FFFFFF"/>
                          </a:solidFill>
                          <a:latin typeface="Tahoma"/>
                        </a:rPr>
                        <a:t>          31.290.919,50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65F9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FFFFFF"/>
                          </a:solidFill>
                          <a:latin typeface="Tahoma"/>
                        </a:rPr>
                        <a:t>        21.164.489,50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65F9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 dirty="0">
                          <a:solidFill>
                            <a:srgbClr val="FFFFFF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65F91"/>
                    </a:solidFill>
                  </a:tcPr>
                </a:tc>
              </a:tr>
              <a:tr h="25922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1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1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922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 dirty="0">
                          <a:solidFill>
                            <a:srgbClr val="FFFFFF"/>
                          </a:solidFill>
                          <a:latin typeface="Tahoma"/>
                        </a:rPr>
                        <a:t> Risultato di amministrazione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65F9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FFFFFF"/>
                          </a:solidFill>
                          <a:latin typeface="Tahoma"/>
                        </a:rPr>
                        <a:t>     21.729.462,00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65F9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FFFFFF"/>
                          </a:solidFill>
                          <a:latin typeface="Tahoma"/>
                        </a:rPr>
                        <a:t>          53.020.381,50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65F9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1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100" b="0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4152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100" b="1" i="1" u="none" strike="noStrike" dirty="0">
                          <a:solidFill>
                            <a:srgbClr val="376091"/>
                          </a:solidFill>
                          <a:latin typeface="Tahoma"/>
                        </a:rPr>
                        <a:t> di cui avanzo vincolato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1" i="1" u="none" strike="noStrike" dirty="0">
                          <a:solidFill>
                            <a:srgbClr val="376091"/>
                          </a:solidFill>
                          <a:latin typeface="Tahoma"/>
                        </a:rPr>
                        <a:t>          50.767.009,10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1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1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2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100" b="1" i="1" u="none" strike="noStrike">
                          <a:solidFill>
                            <a:srgbClr val="376091"/>
                          </a:solidFill>
                          <a:latin typeface="Tahoma"/>
                        </a:rPr>
                        <a:t> di cui avanzo libero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1" i="1" u="none" strike="noStrike">
                          <a:solidFill>
                            <a:srgbClr val="376091"/>
                          </a:solidFill>
                          <a:latin typeface="Tahoma"/>
                        </a:rPr>
                        <a:t>            2.253.372,40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1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100" b="0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advTm="15016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1447800" y="1676401"/>
            <a:ext cx="6934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it-IT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467544" y="476672"/>
            <a:ext cx="835521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t-IT" sz="20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INCIDENZA QUOTA PREMIALE (12%) SU FFO ASSEGNATO</a:t>
            </a:r>
            <a:endParaRPr lang="it-IT" sz="1600" b="1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6752"/>
            <a:ext cx="8427219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15453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685800" y="381000"/>
            <a:ext cx="82089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0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ENTRATE 2011</a:t>
            </a:r>
            <a:endParaRPr lang="it-IT" sz="2000" b="1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7" name="Tabella 6"/>
          <p:cNvGraphicFramePr>
            <a:graphicFrameLocks noGrp="1"/>
          </p:cNvGraphicFramePr>
          <p:nvPr/>
        </p:nvGraphicFramePr>
        <p:xfrm>
          <a:off x="467544" y="980734"/>
          <a:ext cx="8136903" cy="5261105"/>
        </p:xfrm>
        <a:graphic>
          <a:graphicData uri="http://schemas.openxmlformats.org/drawingml/2006/table">
            <a:tbl>
              <a:tblPr/>
              <a:tblGrid>
                <a:gridCol w="3352386"/>
                <a:gridCol w="1337087"/>
                <a:gridCol w="1337087"/>
                <a:gridCol w="1337087"/>
                <a:gridCol w="773256"/>
              </a:tblGrid>
              <a:tr h="2084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TIPOLOGIA di ENTRATA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Amm. Centrale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Dipartimenti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Ateneo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%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FFO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 dirty="0">
                          <a:latin typeface="Tahoma"/>
                          <a:ea typeface="Times New Roman"/>
                          <a:cs typeface="Tahoma"/>
                        </a:rPr>
                        <a:t>         </a:t>
                      </a:r>
                      <a:r>
                        <a:rPr lang="it-IT" sz="1050" kern="0" dirty="0" smtClean="0">
                          <a:latin typeface="Tahoma"/>
                          <a:ea typeface="Times New Roman"/>
                          <a:cs typeface="Tahoma"/>
                        </a:rPr>
                        <a:t>76.811.497,00 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 dirty="0" smtClean="0">
                          <a:latin typeface="Tahoma"/>
                          <a:ea typeface="Times New Roman"/>
                          <a:cs typeface="Tahoma"/>
                        </a:rPr>
                        <a:t>-</a:t>
                      </a:r>
                      <a:r>
                        <a:rPr lang="it-IT" sz="1050" kern="0" dirty="0">
                          <a:latin typeface="Tahoma"/>
                          <a:ea typeface="Times New Roman"/>
                          <a:cs typeface="Tahoma"/>
                        </a:rPr>
                        <a:t> 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 dirty="0">
                          <a:latin typeface="Tahoma"/>
                          <a:ea typeface="Times New Roman"/>
                          <a:cs typeface="Tahoma"/>
                        </a:rPr>
                        <a:t>         </a:t>
                      </a:r>
                      <a:r>
                        <a:rPr lang="it-IT" sz="1050" kern="0" dirty="0" smtClean="0">
                          <a:latin typeface="Tahoma"/>
                          <a:ea typeface="Times New Roman"/>
                          <a:cs typeface="Tahoma"/>
                        </a:rPr>
                        <a:t>76.811.497,00 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52,5%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ALTRI TRASFERIMENTI STATALI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13.383.643,55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1.627.193,90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 dirty="0">
                          <a:latin typeface="Tahoma"/>
                          <a:ea typeface="Times New Roman"/>
                          <a:cs typeface="Tahoma"/>
                        </a:rPr>
                        <a:t>         </a:t>
                      </a:r>
                      <a:r>
                        <a:rPr lang="it-IT" sz="1050" kern="0" dirty="0" smtClean="0">
                          <a:latin typeface="Tahoma"/>
                          <a:ea typeface="Times New Roman"/>
                          <a:cs typeface="Tahoma"/>
                        </a:rPr>
                        <a:t>15.010.837,45 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10,3%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ENTRATE DA UNIONE EUROPEA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235.000,00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4.947.991,26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5.182.991,26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3,5%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ENTRATE DA REGIONE O ENTI LOCALI 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7.510.884,12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873.945,11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8.384.829,23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5,7%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ENTRATE DA ALTRI ENTI PUBBLICI O PRIVATI 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3.486.628,21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3.980.199,05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7.466.827,26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5,1%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TASSE E CONTRIBUTI STUDENTI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 dirty="0">
                          <a:latin typeface="Tahoma"/>
                          <a:ea typeface="Times New Roman"/>
                          <a:cs typeface="Tahoma"/>
                        </a:rPr>
                        <a:t>         </a:t>
                      </a:r>
                      <a:r>
                        <a:rPr lang="it-IT" sz="1050" kern="0" dirty="0" smtClean="0">
                          <a:latin typeface="Tahoma"/>
                          <a:ea typeface="Times New Roman"/>
                          <a:cs typeface="Tahoma"/>
                        </a:rPr>
                        <a:t>19.985.083,28 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               -  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 dirty="0">
                          <a:latin typeface="Tahoma"/>
                          <a:ea typeface="Times New Roman"/>
                          <a:cs typeface="Tahoma"/>
                        </a:rPr>
                        <a:t>         </a:t>
                      </a:r>
                      <a:r>
                        <a:rPr lang="it-IT" sz="1050" kern="0" dirty="0" smtClean="0">
                          <a:latin typeface="Tahoma"/>
                          <a:ea typeface="Times New Roman"/>
                          <a:cs typeface="Tahoma"/>
                        </a:rPr>
                        <a:t>19.985.083,28 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13,7%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RESTITUZIONI E RIMBORSI DIVERSI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1.391.119,29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154.664,57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1.545.783,86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1,1%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PROVENTI DA CESSIONI BENI E SERVIZI 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564.447,01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3.875.878,00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4.440.325,01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3,0%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PROVENTI PATRIMONIALI 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174.615,53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      739,39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175.354,92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0,1%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TOTALE ENTRATE CORRENTI 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123.542.917,99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  15.460.611,28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139.003.529,27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95,1%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ALIENAZIONI PATRIMONIALI E TRASFERIM. CAPITALI 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5.752.618,25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   2.940,00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5.755.558,25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3,9%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ACCENSIONI DI PRESTITI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1.443.411,94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               -  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1.443.411,94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1,0%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TOTALE ENTRATE C/CAPITALE 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    7.196.030,19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           </a:t>
                      </a:r>
                      <a:r>
                        <a:rPr lang="it-IT" sz="1050" b="1" kern="0" dirty="0" smtClea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2.940,00 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    7.198.970,19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4,9%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TOTALE ENTRATE AL NETTO PARTITE DI GIRO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130.738.948,18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  15.463.551,28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146.202.499,46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100,0%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PARTITE DI GIRO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 dirty="0">
                          <a:latin typeface="Tahoma"/>
                          <a:ea typeface="Times New Roman"/>
                          <a:cs typeface="Tahoma"/>
                        </a:rPr>
                        <a:t>         </a:t>
                      </a:r>
                      <a:r>
                        <a:rPr lang="it-IT" sz="1050" kern="0" dirty="0" smtClean="0">
                          <a:latin typeface="Tahoma"/>
                          <a:ea typeface="Times New Roman"/>
                          <a:cs typeface="Tahoma"/>
                        </a:rPr>
                        <a:t>25.667.824,23 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  24.412,81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 dirty="0">
                          <a:latin typeface="Tahoma"/>
                          <a:ea typeface="Times New Roman"/>
                          <a:cs typeface="Tahoma"/>
                        </a:rPr>
                        <a:t>         </a:t>
                      </a:r>
                      <a:r>
                        <a:rPr lang="it-IT" sz="1050" kern="0" dirty="0" smtClean="0">
                          <a:latin typeface="Tahoma"/>
                          <a:ea typeface="Times New Roman"/>
                          <a:cs typeface="Tahoma"/>
                        </a:rPr>
                        <a:t>25.692.237,04 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 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TOTALE ENTRATE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156.406.772,41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  15.487.964,09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171.894.736,50 </a:t>
                      </a:r>
                      <a:endParaRPr lang="it-IT" sz="12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0" dirty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 </a:t>
                      </a:r>
                      <a:endParaRPr lang="it-IT" sz="12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2241" marR="422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advTm="15422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611560" y="404664"/>
            <a:ext cx="82089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0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SPESE 2011</a:t>
            </a:r>
            <a:endParaRPr lang="it-IT" sz="2000" b="1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6" name="Tabella 5"/>
          <p:cNvGraphicFramePr>
            <a:graphicFrameLocks noGrp="1"/>
          </p:cNvGraphicFramePr>
          <p:nvPr/>
        </p:nvGraphicFramePr>
        <p:xfrm>
          <a:off x="395536" y="836712"/>
          <a:ext cx="8208912" cy="5608285"/>
        </p:xfrm>
        <a:graphic>
          <a:graphicData uri="http://schemas.openxmlformats.org/drawingml/2006/table">
            <a:tbl>
              <a:tblPr/>
              <a:tblGrid>
                <a:gridCol w="3411968"/>
                <a:gridCol w="1340560"/>
                <a:gridCol w="1340560"/>
                <a:gridCol w="1340560"/>
                <a:gridCol w="775264"/>
              </a:tblGrid>
              <a:tr h="1607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latin typeface="Tahoma"/>
                          <a:ea typeface="Times New Roman"/>
                          <a:cs typeface="Tahoma"/>
                        </a:rPr>
                        <a:t>TIPOLOGIA di SPESA</a:t>
                      </a:r>
                      <a:endParaRPr lang="it-IT" sz="11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Amm. Centrale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Dipartimenti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Ateneo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50" b="1" kern="0">
                          <a:latin typeface="Tahoma"/>
                          <a:ea typeface="Times New Roman"/>
                          <a:cs typeface="Tahoma"/>
                        </a:rPr>
                        <a:t>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ORGANI ISTITUZIONALI 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298.483,73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              -  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298.483,73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0,2%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PERSONALE DOCENTE E RICERCATORE 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 dirty="0">
                          <a:latin typeface="Tahoma"/>
                          <a:ea typeface="Times New Roman"/>
                          <a:cs typeface="Tahoma"/>
                        </a:rPr>
                        <a:t>         </a:t>
                      </a:r>
                      <a:r>
                        <a:rPr lang="it-IT" sz="1050" kern="0" dirty="0" smtClean="0">
                          <a:latin typeface="Tahoma"/>
                          <a:ea typeface="Times New Roman"/>
                          <a:cs typeface="Tahoma"/>
                        </a:rPr>
                        <a:t>57.261.815,55 </a:t>
                      </a:r>
                      <a:endParaRPr lang="it-IT" sz="11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               -  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 dirty="0">
                          <a:latin typeface="Tahoma"/>
                          <a:ea typeface="Times New Roman"/>
                          <a:cs typeface="Tahoma"/>
                        </a:rPr>
                        <a:t>         </a:t>
                      </a:r>
                      <a:r>
                        <a:rPr lang="it-IT" sz="1050" kern="0" dirty="0" smtClean="0">
                          <a:latin typeface="Tahoma"/>
                          <a:ea typeface="Times New Roman"/>
                          <a:cs typeface="Tahoma"/>
                        </a:rPr>
                        <a:t>57.261.815,55 </a:t>
                      </a:r>
                      <a:endParaRPr lang="it-IT" sz="11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45,8%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PERSONALE TECNICO-AMMINISTRATIVO (di ruolo e a tempo det)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 dirty="0">
                          <a:latin typeface="Tahoma"/>
                          <a:ea typeface="Times New Roman"/>
                          <a:cs typeface="Tahoma"/>
                        </a:rPr>
                        <a:t>         </a:t>
                      </a:r>
                      <a:r>
                        <a:rPr lang="it-IT" sz="1050" kern="0" dirty="0" smtClean="0">
                          <a:latin typeface="Tahoma"/>
                          <a:ea typeface="Times New Roman"/>
                          <a:cs typeface="Tahoma"/>
                        </a:rPr>
                        <a:t>17.330.385,17 </a:t>
                      </a:r>
                      <a:endParaRPr lang="it-IT" sz="11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               -  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 dirty="0">
                          <a:latin typeface="Tahoma"/>
                          <a:ea typeface="Times New Roman"/>
                          <a:cs typeface="Tahoma"/>
                        </a:rPr>
                        <a:t>         </a:t>
                      </a:r>
                      <a:r>
                        <a:rPr lang="it-IT" sz="1050" kern="0" dirty="0" smtClean="0">
                          <a:latin typeface="Tahoma"/>
                          <a:ea typeface="Times New Roman"/>
                          <a:cs typeface="Tahoma"/>
                        </a:rPr>
                        <a:t>17.330.385,17 </a:t>
                      </a:r>
                      <a:endParaRPr lang="it-IT" sz="11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13,9%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COLLABORATORI LINGUISTICI 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1.316.445,86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               -  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1.316.445,86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1,1%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BUDGET DIDATTICA FACOLTA' E SCUOLE SPEC.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1.693.264,47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               -  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1.693.264,47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1,4%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DOTTORANDI, ASSEGNISTI, SPECIALIZZ. E BORSISTI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9.418.548,67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               -  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9.418.548,67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7,5%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F.DO ACCESSORIO E ALTRE SPESE PER IL PERSONALE 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2.112.140,10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               -  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2.112.140,10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1,7%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LAVORO AUTONOMO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1.307.364,67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 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1.307.364,67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1,0%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SPESE PER ATTIVITÀ ISTITUZIONALI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655.838,64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5.651.275,21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6.307.113,85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5,0%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 dirty="0">
                          <a:latin typeface="Tahoma"/>
                          <a:ea typeface="Times New Roman"/>
                          <a:cs typeface="Tahoma"/>
                        </a:rPr>
                        <a:t>INTERVENTI A FAVORE DEGLI STUDENTI</a:t>
                      </a:r>
                      <a:endParaRPr lang="it-IT" sz="11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1.971.191,42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 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1.971.191,42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1,6%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FUNZIONAMENTO E ACQUISTO DI BENI E SERVIZI 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9.067.399,76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232.252,86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9.299.652,62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7,4%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TRASFERIMENTI A ISTITUZIONI PUBBLICHE/PRIVATE 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242.172,00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194.300,46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436.472,46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0,3%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ONERI FINANZIARI, TRIBUTARI E VARI 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5.480.567,60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   9.436,76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5.490.004,36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4,4%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TRASFERIMENTI INTERNI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170.000,00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              -  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             170.000,00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0,1%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TOTALE SPESE CORRENTI 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108.325.617,64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    6.087.265,29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114.412.882,93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91,6%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SPESE DI INVESTIMENTO 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           7.306.762,69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               28.623,22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           7.335.385,91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5,9%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RIMBORSO PRESTITI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           3.150.300,13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1600" dirty="0">
                          <a:latin typeface="Tahoma"/>
                          <a:ea typeface="Times New Roman"/>
                          <a:cs typeface="Tahoma"/>
                        </a:rPr>
                        <a:t>                             </a:t>
                      </a:r>
                      <a:r>
                        <a:rPr lang="it-IT" sz="1050" kern="1600" dirty="0" smtClean="0">
                          <a:latin typeface="Tahoma"/>
                          <a:ea typeface="Times New Roman"/>
                          <a:cs typeface="Tahoma"/>
                        </a:rPr>
                        <a:t>-   </a:t>
                      </a:r>
                      <a:endParaRPr lang="it-IT" sz="11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           3.150.300,13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2,5%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TOTALE SPESE INVESTIMENTO 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  10.457.062,82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         </a:t>
                      </a:r>
                      <a:r>
                        <a:rPr lang="it-IT" sz="1050" b="1" kern="0" dirty="0" smtClea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28.623,22 </a:t>
                      </a:r>
                      <a:endParaRPr lang="it-IT" sz="11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  10.485.686,04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8,4%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TOTALE SPESE AL NETTO PARTITE DI GIRO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118.782.680,46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    6.115.888,51 </a:t>
                      </a:r>
                      <a:endParaRPr lang="it-IT" sz="11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124.898.568,97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100,0%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0">
                          <a:latin typeface="Tahoma"/>
                          <a:ea typeface="Times New Roman"/>
                          <a:cs typeface="Tahoma"/>
                        </a:rPr>
                        <a:t> PARTITE DI GIRO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         25.667.824,23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1600" dirty="0">
                          <a:latin typeface="Tahoma"/>
                          <a:ea typeface="Times New Roman"/>
                          <a:cs typeface="Tahoma"/>
                        </a:rPr>
                        <a:t>                24.412,81 </a:t>
                      </a:r>
                      <a:endParaRPr lang="it-IT" sz="11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1600" dirty="0">
                          <a:latin typeface="Tahoma"/>
                          <a:ea typeface="Times New Roman"/>
                          <a:cs typeface="Tahoma"/>
                        </a:rPr>
                        <a:t>         </a:t>
                      </a:r>
                      <a:r>
                        <a:rPr lang="it-IT" sz="1050" kern="1600" dirty="0" smtClean="0">
                          <a:latin typeface="Tahoma"/>
                          <a:ea typeface="Times New Roman"/>
                          <a:cs typeface="Tahoma"/>
                        </a:rPr>
                        <a:t>25.692.237,04 </a:t>
                      </a:r>
                      <a:endParaRPr lang="it-IT" sz="11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kern="1600">
                          <a:latin typeface="Tahoma"/>
                          <a:ea typeface="Times New Roman"/>
                          <a:cs typeface="Tahoma"/>
                        </a:rPr>
                        <a:t> 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TOTALE SPESE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144.450.504,69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    6.140.301,32 </a:t>
                      </a:r>
                      <a:endParaRPr lang="it-IT" sz="11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     150.590.806,01 </a:t>
                      </a:r>
                      <a:endParaRPr lang="it-IT" sz="1100" kern="160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50" b="1" kern="0" dirty="0">
                          <a:solidFill>
                            <a:srgbClr val="365F91"/>
                          </a:solidFill>
                          <a:latin typeface="Tahoma"/>
                          <a:ea typeface="Times New Roman"/>
                          <a:cs typeface="Tahoma"/>
                        </a:rPr>
                        <a:t> </a:t>
                      </a:r>
                      <a:endParaRPr lang="it-IT" sz="1100" kern="1600" dirty="0">
                        <a:latin typeface="Tahoma"/>
                        <a:ea typeface="Times New Roman"/>
                        <a:cs typeface="Arial"/>
                      </a:endParaRPr>
                    </a:p>
                  </a:txBody>
                  <a:tcPr marL="41979" marR="419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advTm="15078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611560" y="404664"/>
            <a:ext cx="82089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0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SPESE 2011</a:t>
            </a:r>
            <a:endParaRPr lang="it-IT" sz="2000" b="1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8" name="Grafico 7"/>
          <p:cNvGraphicFramePr/>
          <p:nvPr/>
        </p:nvGraphicFramePr>
        <p:xfrm>
          <a:off x="467544" y="908720"/>
          <a:ext cx="8064896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advTm="15078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611560" y="404664"/>
            <a:ext cx="82089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0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ENTRATE 2011</a:t>
            </a:r>
            <a:endParaRPr lang="it-IT" sz="2000" b="1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6" name="Grafico 5"/>
          <p:cNvGraphicFramePr/>
          <p:nvPr/>
        </p:nvGraphicFramePr>
        <p:xfrm>
          <a:off x="539552" y="980728"/>
          <a:ext cx="7848871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95078159"/>
      </p:ext>
    </p:extLst>
  </p:cSld>
  <p:clrMapOvr>
    <a:masterClrMapping/>
  </p:clrMapOvr>
  <p:transition advTm="15078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iversità di Udine">
  <a:themeElements>
    <a:clrScheme name="Università di Udine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Università di Udin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Università di Udin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niversità di Udin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iversità di Udin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iversità di Udin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iversità di Udin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iversità di Udin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iversità di Udin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Università di Udine">
  <a:themeElements>
    <a:clrScheme name="Università di Udine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Università di Udin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Università di Udin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niversità di Udin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iversità di Udin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iversità di Udin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iversità di Udin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iversità di Udin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iversità di Udin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4993</TotalTime>
  <Words>951</Words>
  <Application>Microsoft Office PowerPoint</Application>
  <PresentationFormat>Presentazione su schermo (4:3)</PresentationFormat>
  <Paragraphs>415</Paragraphs>
  <Slides>9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9</vt:i4>
      </vt:variant>
    </vt:vector>
  </HeadingPairs>
  <TitlesOfParts>
    <vt:vector size="11" baseType="lpstr">
      <vt:lpstr>Università di Udine</vt:lpstr>
      <vt:lpstr>2_Università di Udine</vt:lpstr>
      <vt:lpstr>   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DiMI - Univ. di Udine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di PowerPoint</dc:title>
  <dc:creator>pdg</dc:creator>
  <cp:lastModifiedBy>Giulia.Variano</cp:lastModifiedBy>
  <cp:revision>236</cp:revision>
  <cp:lastPrinted>2012-06-12T11:23:16Z</cp:lastPrinted>
  <dcterms:created xsi:type="dcterms:W3CDTF">2011-05-24T06:27:02Z</dcterms:created>
  <dcterms:modified xsi:type="dcterms:W3CDTF">2012-06-28T13:08:19Z</dcterms:modified>
</cp:coreProperties>
</file>